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7" r:id="rId1"/>
  </p:sldMasterIdLst>
  <p:notesMasterIdLst>
    <p:notesMasterId r:id="rId40"/>
  </p:notesMasterIdLst>
  <p:sldIdLst>
    <p:sldId id="256" r:id="rId2"/>
    <p:sldId id="257" r:id="rId3"/>
    <p:sldId id="258" r:id="rId4"/>
    <p:sldId id="274" r:id="rId5"/>
    <p:sldId id="259" r:id="rId6"/>
    <p:sldId id="260" r:id="rId7"/>
    <p:sldId id="275" r:id="rId8"/>
    <p:sldId id="261" r:id="rId9"/>
    <p:sldId id="262" r:id="rId10"/>
    <p:sldId id="276" r:id="rId11"/>
    <p:sldId id="277" r:id="rId12"/>
    <p:sldId id="278" r:id="rId13"/>
    <p:sldId id="279" r:id="rId14"/>
    <p:sldId id="281" r:id="rId15"/>
    <p:sldId id="280" r:id="rId16"/>
    <p:sldId id="282" r:id="rId17"/>
    <p:sldId id="283" r:id="rId18"/>
    <p:sldId id="284" r:id="rId19"/>
    <p:sldId id="285" r:id="rId20"/>
    <p:sldId id="286" r:id="rId21"/>
    <p:sldId id="287" r:id="rId22"/>
    <p:sldId id="288" r:id="rId23"/>
    <p:sldId id="289" r:id="rId24"/>
    <p:sldId id="290" r:id="rId25"/>
    <p:sldId id="291" r:id="rId26"/>
    <p:sldId id="292" r:id="rId27"/>
    <p:sldId id="297" r:id="rId28"/>
    <p:sldId id="296" r:id="rId29"/>
    <p:sldId id="295" r:id="rId30"/>
    <p:sldId id="293" r:id="rId31"/>
    <p:sldId id="294" r:id="rId32"/>
    <p:sldId id="298" r:id="rId33"/>
    <p:sldId id="299" r:id="rId34"/>
    <p:sldId id="300" r:id="rId35"/>
    <p:sldId id="301" r:id="rId36"/>
    <p:sldId id="302" r:id="rId37"/>
    <p:sldId id="272" r:id="rId38"/>
    <p:sldId id="27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89"/>
    <p:restoredTop sz="94694"/>
  </p:normalViewPr>
  <p:slideViewPr>
    <p:cSldViewPr snapToGrid="0" snapToObjects="1">
      <p:cViewPr varScale="1">
        <p:scale>
          <a:sx n="121" d="100"/>
          <a:sy n="121" d="100"/>
        </p:scale>
        <p:origin x="18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1D1F94-1E6E-49EA-82BB-523D53269F9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0F5E636-7509-49E3-975D-A6C2A4338A1C}">
      <dgm:prSet/>
      <dgm:spPr/>
      <dgm:t>
        <a:bodyPr/>
        <a:lstStyle/>
        <a:p>
          <a:pPr>
            <a:lnSpc>
              <a:spcPct val="100000"/>
            </a:lnSpc>
          </a:pPr>
          <a:r>
            <a:rPr lang="en-US"/>
            <a:t>A family of open-source operating systems, based off the Linux/Unix kernel</a:t>
          </a:r>
        </a:p>
      </dgm:t>
    </dgm:pt>
    <dgm:pt modelId="{0D5FD405-0FE3-4E30-9281-92392FB21C4B}" type="parTrans" cxnId="{4C804262-24C0-4900-9260-CA6B2001A01E}">
      <dgm:prSet/>
      <dgm:spPr/>
      <dgm:t>
        <a:bodyPr/>
        <a:lstStyle/>
        <a:p>
          <a:endParaRPr lang="en-US"/>
        </a:p>
      </dgm:t>
    </dgm:pt>
    <dgm:pt modelId="{466639F0-9571-4E70-A50E-5BA5AA615ED6}" type="sibTrans" cxnId="{4C804262-24C0-4900-9260-CA6B2001A01E}">
      <dgm:prSet/>
      <dgm:spPr/>
      <dgm:t>
        <a:bodyPr/>
        <a:lstStyle/>
        <a:p>
          <a:endParaRPr lang="en-US"/>
        </a:p>
      </dgm:t>
    </dgm:pt>
    <dgm:pt modelId="{41C3C3A0-3AB1-4F3E-8698-2E5771B80F7E}">
      <dgm:prSet/>
      <dgm:spPr/>
      <dgm:t>
        <a:bodyPr/>
        <a:lstStyle/>
        <a:p>
          <a:pPr>
            <a:lnSpc>
              <a:spcPct val="100000"/>
            </a:lnSpc>
          </a:pPr>
          <a:r>
            <a:rPr lang="en-US"/>
            <a:t>Built with a philosophy of openness and modularity</a:t>
          </a:r>
        </a:p>
      </dgm:t>
    </dgm:pt>
    <dgm:pt modelId="{84480C3A-9F1E-4752-A8F2-FE774AEF4A95}" type="parTrans" cxnId="{65403FCE-709B-4C98-93CA-C80DCFF9EA92}">
      <dgm:prSet/>
      <dgm:spPr/>
      <dgm:t>
        <a:bodyPr/>
        <a:lstStyle/>
        <a:p>
          <a:endParaRPr lang="en-US"/>
        </a:p>
      </dgm:t>
    </dgm:pt>
    <dgm:pt modelId="{4CC2C417-591D-40EA-8A3E-39FB042D2BA1}" type="sibTrans" cxnId="{65403FCE-709B-4C98-93CA-C80DCFF9EA92}">
      <dgm:prSet/>
      <dgm:spPr/>
      <dgm:t>
        <a:bodyPr/>
        <a:lstStyle/>
        <a:p>
          <a:endParaRPr lang="en-US"/>
        </a:p>
      </dgm:t>
    </dgm:pt>
    <dgm:pt modelId="{030FAF2D-42F3-4DAF-85C3-84A4700AEB6E}">
      <dgm:prSet/>
      <dgm:spPr/>
      <dgm:t>
        <a:bodyPr/>
        <a:lstStyle/>
        <a:p>
          <a:pPr>
            <a:lnSpc>
              <a:spcPct val="100000"/>
            </a:lnSpc>
          </a:pPr>
          <a:r>
            <a:rPr lang="en-US"/>
            <a:t>Differs from Windows in that it is based off a unix kernel</a:t>
          </a:r>
        </a:p>
      </dgm:t>
    </dgm:pt>
    <dgm:pt modelId="{E490DF25-66A4-4CEE-ACA6-5A498601E0DB}" type="parTrans" cxnId="{8C503FA2-EAC0-47BA-AC51-9D14D9ADC581}">
      <dgm:prSet/>
      <dgm:spPr/>
      <dgm:t>
        <a:bodyPr/>
        <a:lstStyle/>
        <a:p>
          <a:endParaRPr lang="en-US"/>
        </a:p>
      </dgm:t>
    </dgm:pt>
    <dgm:pt modelId="{AFA8E14F-BC81-49C7-B513-B247066A889D}" type="sibTrans" cxnId="{8C503FA2-EAC0-47BA-AC51-9D14D9ADC581}">
      <dgm:prSet/>
      <dgm:spPr/>
      <dgm:t>
        <a:bodyPr/>
        <a:lstStyle/>
        <a:p>
          <a:endParaRPr lang="en-US"/>
        </a:p>
      </dgm:t>
    </dgm:pt>
    <dgm:pt modelId="{40ACC3E1-A253-45A5-A41B-1824B6F5189B}" type="pres">
      <dgm:prSet presAssocID="{D51D1F94-1E6E-49EA-82BB-523D53269F92}" presName="root" presStyleCnt="0">
        <dgm:presLayoutVars>
          <dgm:dir/>
          <dgm:resizeHandles val="exact"/>
        </dgm:presLayoutVars>
      </dgm:prSet>
      <dgm:spPr/>
    </dgm:pt>
    <dgm:pt modelId="{BA9DC6E7-0327-4F0B-A31C-A0D44F7FC078}" type="pres">
      <dgm:prSet presAssocID="{C0F5E636-7509-49E3-975D-A6C2A4338A1C}" presName="compNode" presStyleCnt="0"/>
      <dgm:spPr/>
    </dgm:pt>
    <dgm:pt modelId="{3E8DAC3E-40FB-4452-BD4B-F4BE76054EE4}" type="pres">
      <dgm:prSet presAssocID="{C0F5E636-7509-49E3-975D-A6C2A4338A1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53214B98-52A7-47A7-8B1B-A81B8E54616C}" type="pres">
      <dgm:prSet presAssocID="{C0F5E636-7509-49E3-975D-A6C2A4338A1C}" presName="spaceRect" presStyleCnt="0"/>
      <dgm:spPr/>
    </dgm:pt>
    <dgm:pt modelId="{C9BFDFEE-D4FE-456F-84FA-B706ECDC9C65}" type="pres">
      <dgm:prSet presAssocID="{C0F5E636-7509-49E3-975D-A6C2A4338A1C}" presName="textRect" presStyleLbl="revTx" presStyleIdx="0" presStyleCnt="3">
        <dgm:presLayoutVars>
          <dgm:chMax val="1"/>
          <dgm:chPref val="1"/>
        </dgm:presLayoutVars>
      </dgm:prSet>
      <dgm:spPr/>
    </dgm:pt>
    <dgm:pt modelId="{62677AE3-890D-47C4-B768-D71F2FE11D26}" type="pres">
      <dgm:prSet presAssocID="{466639F0-9571-4E70-A50E-5BA5AA615ED6}" presName="sibTrans" presStyleCnt="0"/>
      <dgm:spPr/>
    </dgm:pt>
    <dgm:pt modelId="{5CFDD028-B8AE-4B4F-9E2A-B41364CD7E97}" type="pres">
      <dgm:prSet presAssocID="{41C3C3A0-3AB1-4F3E-8698-2E5771B80F7E}" presName="compNode" presStyleCnt="0"/>
      <dgm:spPr/>
    </dgm:pt>
    <dgm:pt modelId="{329EB419-8C0F-4CBD-85C9-EFA10E838D26}" type="pres">
      <dgm:prSet presAssocID="{41C3C3A0-3AB1-4F3E-8698-2E5771B80F7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686A4897-9672-42A0-8810-33A885F7D400}" type="pres">
      <dgm:prSet presAssocID="{41C3C3A0-3AB1-4F3E-8698-2E5771B80F7E}" presName="spaceRect" presStyleCnt="0"/>
      <dgm:spPr/>
    </dgm:pt>
    <dgm:pt modelId="{01CE8D53-8814-4E03-902E-1E96BDE4987A}" type="pres">
      <dgm:prSet presAssocID="{41C3C3A0-3AB1-4F3E-8698-2E5771B80F7E}" presName="textRect" presStyleLbl="revTx" presStyleIdx="1" presStyleCnt="3">
        <dgm:presLayoutVars>
          <dgm:chMax val="1"/>
          <dgm:chPref val="1"/>
        </dgm:presLayoutVars>
      </dgm:prSet>
      <dgm:spPr/>
    </dgm:pt>
    <dgm:pt modelId="{6D00777F-EAF0-43FF-8119-581A9E85837B}" type="pres">
      <dgm:prSet presAssocID="{4CC2C417-591D-40EA-8A3E-39FB042D2BA1}" presName="sibTrans" presStyleCnt="0"/>
      <dgm:spPr/>
    </dgm:pt>
    <dgm:pt modelId="{B42FC0F5-9F42-4B5A-9146-C789B488F757}" type="pres">
      <dgm:prSet presAssocID="{030FAF2D-42F3-4DAF-85C3-84A4700AEB6E}" presName="compNode" presStyleCnt="0"/>
      <dgm:spPr/>
    </dgm:pt>
    <dgm:pt modelId="{63FB34C3-50A7-4A0C-BD19-D7F169C5FEED}" type="pres">
      <dgm:prSet presAssocID="{030FAF2D-42F3-4DAF-85C3-84A4700AEB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F54FEB6B-EC02-4FEC-B5B2-367FA2469DAD}" type="pres">
      <dgm:prSet presAssocID="{030FAF2D-42F3-4DAF-85C3-84A4700AEB6E}" presName="spaceRect" presStyleCnt="0"/>
      <dgm:spPr/>
    </dgm:pt>
    <dgm:pt modelId="{E1DE4C20-AA66-43C1-BFB4-0910DB330C02}" type="pres">
      <dgm:prSet presAssocID="{030FAF2D-42F3-4DAF-85C3-84A4700AEB6E}" presName="textRect" presStyleLbl="revTx" presStyleIdx="2" presStyleCnt="3">
        <dgm:presLayoutVars>
          <dgm:chMax val="1"/>
          <dgm:chPref val="1"/>
        </dgm:presLayoutVars>
      </dgm:prSet>
      <dgm:spPr/>
    </dgm:pt>
  </dgm:ptLst>
  <dgm:cxnLst>
    <dgm:cxn modelId="{8B5AD25E-CCA9-46A1-AAA6-70F373E90A5B}" type="presOf" srcId="{41C3C3A0-3AB1-4F3E-8698-2E5771B80F7E}" destId="{01CE8D53-8814-4E03-902E-1E96BDE4987A}" srcOrd="0" destOrd="0" presId="urn:microsoft.com/office/officeart/2018/2/layout/IconLabelList"/>
    <dgm:cxn modelId="{4C804262-24C0-4900-9260-CA6B2001A01E}" srcId="{D51D1F94-1E6E-49EA-82BB-523D53269F92}" destId="{C0F5E636-7509-49E3-975D-A6C2A4338A1C}" srcOrd="0" destOrd="0" parTransId="{0D5FD405-0FE3-4E30-9281-92392FB21C4B}" sibTransId="{466639F0-9571-4E70-A50E-5BA5AA615ED6}"/>
    <dgm:cxn modelId="{8C503FA2-EAC0-47BA-AC51-9D14D9ADC581}" srcId="{D51D1F94-1E6E-49EA-82BB-523D53269F92}" destId="{030FAF2D-42F3-4DAF-85C3-84A4700AEB6E}" srcOrd="2" destOrd="0" parTransId="{E490DF25-66A4-4CEE-ACA6-5A498601E0DB}" sibTransId="{AFA8E14F-BC81-49C7-B513-B247066A889D}"/>
    <dgm:cxn modelId="{0AAD22AC-BE97-4E48-8452-58C422B1E6BE}" type="presOf" srcId="{D51D1F94-1E6E-49EA-82BB-523D53269F92}" destId="{40ACC3E1-A253-45A5-A41B-1824B6F5189B}" srcOrd="0" destOrd="0" presId="urn:microsoft.com/office/officeart/2018/2/layout/IconLabelList"/>
    <dgm:cxn modelId="{8DBA53C2-23E0-439A-8C92-3C7716F7CC73}" type="presOf" srcId="{C0F5E636-7509-49E3-975D-A6C2A4338A1C}" destId="{C9BFDFEE-D4FE-456F-84FA-B706ECDC9C65}" srcOrd="0" destOrd="0" presId="urn:microsoft.com/office/officeart/2018/2/layout/IconLabelList"/>
    <dgm:cxn modelId="{65403FCE-709B-4C98-93CA-C80DCFF9EA92}" srcId="{D51D1F94-1E6E-49EA-82BB-523D53269F92}" destId="{41C3C3A0-3AB1-4F3E-8698-2E5771B80F7E}" srcOrd="1" destOrd="0" parTransId="{84480C3A-9F1E-4752-A8F2-FE774AEF4A95}" sibTransId="{4CC2C417-591D-40EA-8A3E-39FB042D2BA1}"/>
    <dgm:cxn modelId="{9CBFE2D7-22BE-429B-8F89-2EB9B19920CC}" type="presOf" srcId="{030FAF2D-42F3-4DAF-85C3-84A4700AEB6E}" destId="{E1DE4C20-AA66-43C1-BFB4-0910DB330C02}" srcOrd="0" destOrd="0" presId="urn:microsoft.com/office/officeart/2018/2/layout/IconLabelList"/>
    <dgm:cxn modelId="{E5A5FC9F-76B9-42DE-9A5E-044420F43740}" type="presParOf" srcId="{40ACC3E1-A253-45A5-A41B-1824B6F5189B}" destId="{BA9DC6E7-0327-4F0B-A31C-A0D44F7FC078}" srcOrd="0" destOrd="0" presId="urn:microsoft.com/office/officeart/2018/2/layout/IconLabelList"/>
    <dgm:cxn modelId="{E6A7E0F9-2D6A-4C53-AE4E-DF0B598169B8}" type="presParOf" srcId="{BA9DC6E7-0327-4F0B-A31C-A0D44F7FC078}" destId="{3E8DAC3E-40FB-4452-BD4B-F4BE76054EE4}" srcOrd="0" destOrd="0" presId="urn:microsoft.com/office/officeart/2018/2/layout/IconLabelList"/>
    <dgm:cxn modelId="{A7D146BE-8A32-4112-9C6A-E72A6F1CC780}" type="presParOf" srcId="{BA9DC6E7-0327-4F0B-A31C-A0D44F7FC078}" destId="{53214B98-52A7-47A7-8B1B-A81B8E54616C}" srcOrd="1" destOrd="0" presId="urn:microsoft.com/office/officeart/2018/2/layout/IconLabelList"/>
    <dgm:cxn modelId="{DEBCF216-A033-4CC3-9991-EFF90390CFD1}" type="presParOf" srcId="{BA9DC6E7-0327-4F0B-A31C-A0D44F7FC078}" destId="{C9BFDFEE-D4FE-456F-84FA-B706ECDC9C65}" srcOrd="2" destOrd="0" presId="urn:microsoft.com/office/officeart/2018/2/layout/IconLabelList"/>
    <dgm:cxn modelId="{B5B40F77-2924-419E-8661-C6110C44AAE9}" type="presParOf" srcId="{40ACC3E1-A253-45A5-A41B-1824B6F5189B}" destId="{62677AE3-890D-47C4-B768-D71F2FE11D26}" srcOrd="1" destOrd="0" presId="urn:microsoft.com/office/officeart/2018/2/layout/IconLabelList"/>
    <dgm:cxn modelId="{C5956A06-8296-4E36-BD6F-7C728250CA50}" type="presParOf" srcId="{40ACC3E1-A253-45A5-A41B-1824B6F5189B}" destId="{5CFDD028-B8AE-4B4F-9E2A-B41364CD7E97}" srcOrd="2" destOrd="0" presId="urn:microsoft.com/office/officeart/2018/2/layout/IconLabelList"/>
    <dgm:cxn modelId="{53ED832A-D53C-4250-9430-C4BD9ACB5874}" type="presParOf" srcId="{5CFDD028-B8AE-4B4F-9E2A-B41364CD7E97}" destId="{329EB419-8C0F-4CBD-85C9-EFA10E838D26}" srcOrd="0" destOrd="0" presId="urn:microsoft.com/office/officeart/2018/2/layout/IconLabelList"/>
    <dgm:cxn modelId="{69238DCB-B772-4CDD-8667-5A1370AF58D9}" type="presParOf" srcId="{5CFDD028-B8AE-4B4F-9E2A-B41364CD7E97}" destId="{686A4897-9672-42A0-8810-33A885F7D400}" srcOrd="1" destOrd="0" presId="urn:microsoft.com/office/officeart/2018/2/layout/IconLabelList"/>
    <dgm:cxn modelId="{6D797175-20B8-4E99-8F7A-2B984BD6CA59}" type="presParOf" srcId="{5CFDD028-B8AE-4B4F-9E2A-B41364CD7E97}" destId="{01CE8D53-8814-4E03-902E-1E96BDE4987A}" srcOrd="2" destOrd="0" presId="urn:microsoft.com/office/officeart/2018/2/layout/IconLabelList"/>
    <dgm:cxn modelId="{59E27E42-9052-4AB6-9872-B8D55ED774E7}" type="presParOf" srcId="{40ACC3E1-A253-45A5-A41B-1824B6F5189B}" destId="{6D00777F-EAF0-43FF-8119-581A9E85837B}" srcOrd="3" destOrd="0" presId="urn:microsoft.com/office/officeart/2018/2/layout/IconLabelList"/>
    <dgm:cxn modelId="{E98959CA-9D2C-4183-A902-C0441D3CC96A}" type="presParOf" srcId="{40ACC3E1-A253-45A5-A41B-1824B6F5189B}" destId="{B42FC0F5-9F42-4B5A-9146-C789B488F757}" srcOrd="4" destOrd="0" presId="urn:microsoft.com/office/officeart/2018/2/layout/IconLabelList"/>
    <dgm:cxn modelId="{CCEE03F5-35E0-416D-BB49-5705F353ED74}" type="presParOf" srcId="{B42FC0F5-9F42-4B5A-9146-C789B488F757}" destId="{63FB34C3-50A7-4A0C-BD19-D7F169C5FEED}" srcOrd="0" destOrd="0" presId="urn:microsoft.com/office/officeart/2018/2/layout/IconLabelList"/>
    <dgm:cxn modelId="{D6A2811A-413C-4ACD-B160-68229104B695}" type="presParOf" srcId="{B42FC0F5-9F42-4B5A-9146-C789B488F757}" destId="{F54FEB6B-EC02-4FEC-B5B2-367FA2469DAD}" srcOrd="1" destOrd="0" presId="urn:microsoft.com/office/officeart/2018/2/layout/IconLabelList"/>
    <dgm:cxn modelId="{12E15D7F-1478-4FDE-8C21-FC4F63CB830F}" type="presParOf" srcId="{B42FC0F5-9F42-4B5A-9146-C789B488F757}" destId="{E1DE4C20-AA66-43C1-BFB4-0910DB330C0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D3E0A-D106-4599-9FEB-B2B9A166FB29}"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2767A099-C319-4FEB-82B1-39508D62BA6A}">
      <dgm:prSet/>
      <dgm:spPr/>
      <dgm:t>
        <a:bodyPr/>
        <a:lstStyle/>
        <a:p>
          <a:r>
            <a:rPr lang="en-US"/>
            <a:t>Nano: Relatively simple and easy to use text editor, installed by default on almost every machine. Uses “standard” shortcuts for keyboard navigation</a:t>
          </a:r>
        </a:p>
      </dgm:t>
    </dgm:pt>
    <dgm:pt modelId="{D950D43D-8D4B-4A8D-A646-FBB8A4ACD912}" type="parTrans" cxnId="{4CA0A67E-3F9D-44C8-B5A3-352F8379D9CE}">
      <dgm:prSet/>
      <dgm:spPr/>
      <dgm:t>
        <a:bodyPr/>
        <a:lstStyle/>
        <a:p>
          <a:endParaRPr lang="en-US"/>
        </a:p>
      </dgm:t>
    </dgm:pt>
    <dgm:pt modelId="{F216D6B2-AEB9-407D-A2CC-FF8231E28C07}" type="sibTrans" cxnId="{4CA0A67E-3F9D-44C8-B5A3-352F8379D9CE}">
      <dgm:prSet/>
      <dgm:spPr/>
      <dgm:t>
        <a:bodyPr/>
        <a:lstStyle/>
        <a:p>
          <a:endParaRPr lang="en-US"/>
        </a:p>
      </dgm:t>
    </dgm:pt>
    <dgm:pt modelId="{CB4A2750-1F75-4AAD-944B-F7D9DD8B6E95}">
      <dgm:prSet/>
      <dgm:spPr/>
      <dgm:t>
        <a:bodyPr/>
        <a:lstStyle/>
        <a:p>
          <a:r>
            <a:rPr lang="en-US" dirty="0"/>
            <a:t>VIM: Has a much steeper learning curve than nano. Used by a wide community of developers who have build their workflow around it, and many say that once you get past the initial learning curve, it is the fastest method of text editing</a:t>
          </a:r>
        </a:p>
      </dgm:t>
    </dgm:pt>
    <dgm:pt modelId="{AF21B8EF-8078-477F-954F-F850EA35FA5E}" type="parTrans" cxnId="{ED4B9F5C-2DE7-44B6-B0CE-EA0470304C4B}">
      <dgm:prSet/>
      <dgm:spPr/>
      <dgm:t>
        <a:bodyPr/>
        <a:lstStyle/>
        <a:p>
          <a:endParaRPr lang="en-US"/>
        </a:p>
      </dgm:t>
    </dgm:pt>
    <dgm:pt modelId="{A2AF1F1C-A585-4632-AA46-178498F5039C}" type="sibTrans" cxnId="{ED4B9F5C-2DE7-44B6-B0CE-EA0470304C4B}">
      <dgm:prSet/>
      <dgm:spPr/>
      <dgm:t>
        <a:bodyPr/>
        <a:lstStyle/>
        <a:p>
          <a:endParaRPr lang="en-US"/>
        </a:p>
      </dgm:t>
    </dgm:pt>
    <dgm:pt modelId="{1192F7FC-84B1-EF4E-9CA5-A30DF5CFCC0E}" type="pres">
      <dgm:prSet presAssocID="{4A8D3E0A-D106-4599-9FEB-B2B9A166FB29}" presName="hierChild1" presStyleCnt="0">
        <dgm:presLayoutVars>
          <dgm:chPref val="1"/>
          <dgm:dir/>
          <dgm:animOne val="branch"/>
          <dgm:animLvl val="lvl"/>
          <dgm:resizeHandles/>
        </dgm:presLayoutVars>
      </dgm:prSet>
      <dgm:spPr/>
    </dgm:pt>
    <dgm:pt modelId="{14A150B0-A522-6642-97E9-4B16C8614A9D}" type="pres">
      <dgm:prSet presAssocID="{2767A099-C319-4FEB-82B1-39508D62BA6A}" presName="hierRoot1" presStyleCnt="0"/>
      <dgm:spPr/>
    </dgm:pt>
    <dgm:pt modelId="{C7407400-CEF2-904B-839B-709E9B1162DE}" type="pres">
      <dgm:prSet presAssocID="{2767A099-C319-4FEB-82B1-39508D62BA6A}" presName="composite" presStyleCnt="0"/>
      <dgm:spPr/>
    </dgm:pt>
    <dgm:pt modelId="{2F938871-69C4-0F4E-928D-DEF22E20BD3B}" type="pres">
      <dgm:prSet presAssocID="{2767A099-C319-4FEB-82B1-39508D62BA6A}" presName="background" presStyleLbl="node0" presStyleIdx="0" presStyleCnt="2"/>
      <dgm:spPr/>
    </dgm:pt>
    <dgm:pt modelId="{3FC6A29D-4D28-6E41-9AC4-B436788653A2}" type="pres">
      <dgm:prSet presAssocID="{2767A099-C319-4FEB-82B1-39508D62BA6A}" presName="text" presStyleLbl="fgAcc0" presStyleIdx="0" presStyleCnt="2">
        <dgm:presLayoutVars>
          <dgm:chPref val="3"/>
        </dgm:presLayoutVars>
      </dgm:prSet>
      <dgm:spPr/>
    </dgm:pt>
    <dgm:pt modelId="{19A3025C-5D6E-7F4F-B786-A9984CAD16BB}" type="pres">
      <dgm:prSet presAssocID="{2767A099-C319-4FEB-82B1-39508D62BA6A}" presName="hierChild2" presStyleCnt="0"/>
      <dgm:spPr/>
    </dgm:pt>
    <dgm:pt modelId="{85275A0B-C5DC-1C4F-87CE-F350A044757B}" type="pres">
      <dgm:prSet presAssocID="{CB4A2750-1F75-4AAD-944B-F7D9DD8B6E95}" presName="hierRoot1" presStyleCnt="0"/>
      <dgm:spPr/>
    </dgm:pt>
    <dgm:pt modelId="{401F5339-1AE9-6640-B569-6C1DB1CACB8F}" type="pres">
      <dgm:prSet presAssocID="{CB4A2750-1F75-4AAD-944B-F7D9DD8B6E95}" presName="composite" presStyleCnt="0"/>
      <dgm:spPr/>
    </dgm:pt>
    <dgm:pt modelId="{558805E9-7C49-6642-A69E-897830503D49}" type="pres">
      <dgm:prSet presAssocID="{CB4A2750-1F75-4AAD-944B-F7D9DD8B6E95}" presName="background" presStyleLbl="node0" presStyleIdx="1" presStyleCnt="2"/>
      <dgm:spPr/>
    </dgm:pt>
    <dgm:pt modelId="{3864AE65-C997-BA41-A90F-E5C462E4F5EE}" type="pres">
      <dgm:prSet presAssocID="{CB4A2750-1F75-4AAD-944B-F7D9DD8B6E95}" presName="text" presStyleLbl="fgAcc0" presStyleIdx="1" presStyleCnt="2">
        <dgm:presLayoutVars>
          <dgm:chPref val="3"/>
        </dgm:presLayoutVars>
      </dgm:prSet>
      <dgm:spPr/>
    </dgm:pt>
    <dgm:pt modelId="{A3449B8A-4C53-F24C-A243-B9320E1D8C98}" type="pres">
      <dgm:prSet presAssocID="{CB4A2750-1F75-4AAD-944B-F7D9DD8B6E95}" presName="hierChild2" presStyleCnt="0"/>
      <dgm:spPr/>
    </dgm:pt>
  </dgm:ptLst>
  <dgm:cxnLst>
    <dgm:cxn modelId="{A04C3938-ABBB-4948-87F5-5AA86F6F550A}" type="presOf" srcId="{2767A099-C319-4FEB-82B1-39508D62BA6A}" destId="{3FC6A29D-4D28-6E41-9AC4-B436788653A2}" srcOrd="0" destOrd="0" presId="urn:microsoft.com/office/officeart/2005/8/layout/hierarchy1"/>
    <dgm:cxn modelId="{ED4B9F5C-2DE7-44B6-B0CE-EA0470304C4B}" srcId="{4A8D3E0A-D106-4599-9FEB-B2B9A166FB29}" destId="{CB4A2750-1F75-4AAD-944B-F7D9DD8B6E95}" srcOrd="1" destOrd="0" parTransId="{AF21B8EF-8078-477F-954F-F850EA35FA5E}" sibTransId="{A2AF1F1C-A585-4632-AA46-178498F5039C}"/>
    <dgm:cxn modelId="{4CA0A67E-3F9D-44C8-B5A3-352F8379D9CE}" srcId="{4A8D3E0A-D106-4599-9FEB-B2B9A166FB29}" destId="{2767A099-C319-4FEB-82B1-39508D62BA6A}" srcOrd="0" destOrd="0" parTransId="{D950D43D-8D4B-4A8D-A646-FBB8A4ACD912}" sibTransId="{F216D6B2-AEB9-407D-A2CC-FF8231E28C07}"/>
    <dgm:cxn modelId="{534519BC-9676-B041-A04E-29F79A4BD203}" type="presOf" srcId="{CB4A2750-1F75-4AAD-944B-F7D9DD8B6E95}" destId="{3864AE65-C997-BA41-A90F-E5C462E4F5EE}" srcOrd="0" destOrd="0" presId="urn:microsoft.com/office/officeart/2005/8/layout/hierarchy1"/>
    <dgm:cxn modelId="{77B129D0-8510-044E-BA76-AB6FDD409676}" type="presOf" srcId="{4A8D3E0A-D106-4599-9FEB-B2B9A166FB29}" destId="{1192F7FC-84B1-EF4E-9CA5-A30DF5CFCC0E}" srcOrd="0" destOrd="0" presId="urn:microsoft.com/office/officeart/2005/8/layout/hierarchy1"/>
    <dgm:cxn modelId="{5C720691-64BD-0040-B1A0-13001C75977C}" type="presParOf" srcId="{1192F7FC-84B1-EF4E-9CA5-A30DF5CFCC0E}" destId="{14A150B0-A522-6642-97E9-4B16C8614A9D}" srcOrd="0" destOrd="0" presId="urn:microsoft.com/office/officeart/2005/8/layout/hierarchy1"/>
    <dgm:cxn modelId="{FBB699D9-A586-BC4E-830F-53C9FD863FC3}" type="presParOf" srcId="{14A150B0-A522-6642-97E9-4B16C8614A9D}" destId="{C7407400-CEF2-904B-839B-709E9B1162DE}" srcOrd="0" destOrd="0" presId="urn:microsoft.com/office/officeart/2005/8/layout/hierarchy1"/>
    <dgm:cxn modelId="{7D98C3D2-7FC5-B341-9728-63520A89EC8A}" type="presParOf" srcId="{C7407400-CEF2-904B-839B-709E9B1162DE}" destId="{2F938871-69C4-0F4E-928D-DEF22E20BD3B}" srcOrd="0" destOrd="0" presId="urn:microsoft.com/office/officeart/2005/8/layout/hierarchy1"/>
    <dgm:cxn modelId="{85564229-5FC0-3549-BBF7-707D4184F731}" type="presParOf" srcId="{C7407400-CEF2-904B-839B-709E9B1162DE}" destId="{3FC6A29D-4D28-6E41-9AC4-B436788653A2}" srcOrd="1" destOrd="0" presId="urn:microsoft.com/office/officeart/2005/8/layout/hierarchy1"/>
    <dgm:cxn modelId="{4D891324-58A4-8F4C-B7F1-C0FE77A8B4E2}" type="presParOf" srcId="{14A150B0-A522-6642-97E9-4B16C8614A9D}" destId="{19A3025C-5D6E-7F4F-B786-A9984CAD16BB}" srcOrd="1" destOrd="0" presId="urn:microsoft.com/office/officeart/2005/8/layout/hierarchy1"/>
    <dgm:cxn modelId="{82D5761D-F5F2-794A-B2D0-CC64AD9406A0}" type="presParOf" srcId="{1192F7FC-84B1-EF4E-9CA5-A30DF5CFCC0E}" destId="{85275A0B-C5DC-1C4F-87CE-F350A044757B}" srcOrd="1" destOrd="0" presId="urn:microsoft.com/office/officeart/2005/8/layout/hierarchy1"/>
    <dgm:cxn modelId="{39EE7851-1EC1-1C41-B546-0C3DDBBCFCC0}" type="presParOf" srcId="{85275A0B-C5DC-1C4F-87CE-F350A044757B}" destId="{401F5339-1AE9-6640-B569-6C1DB1CACB8F}" srcOrd="0" destOrd="0" presId="urn:microsoft.com/office/officeart/2005/8/layout/hierarchy1"/>
    <dgm:cxn modelId="{D39ED5E3-2E48-814B-8750-45B83D5D89A7}" type="presParOf" srcId="{401F5339-1AE9-6640-B569-6C1DB1CACB8F}" destId="{558805E9-7C49-6642-A69E-897830503D49}" srcOrd="0" destOrd="0" presId="urn:microsoft.com/office/officeart/2005/8/layout/hierarchy1"/>
    <dgm:cxn modelId="{C86FD833-3201-F143-9E4F-FA74C5FAC7E1}" type="presParOf" srcId="{401F5339-1AE9-6640-B569-6C1DB1CACB8F}" destId="{3864AE65-C997-BA41-A90F-E5C462E4F5EE}" srcOrd="1" destOrd="0" presId="urn:microsoft.com/office/officeart/2005/8/layout/hierarchy1"/>
    <dgm:cxn modelId="{782F22B4-B32D-F347-9993-A20384A4C1DA}" type="presParOf" srcId="{85275A0B-C5DC-1C4F-87CE-F350A044757B}" destId="{A3449B8A-4C53-F24C-A243-B9320E1D8C9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DAC3E-40FB-4452-BD4B-F4BE76054EE4}">
      <dsp:nvSpPr>
        <dsp:cNvPr id="0" name=""/>
        <dsp:cNvSpPr/>
      </dsp:nvSpPr>
      <dsp:spPr>
        <a:xfrm>
          <a:off x="970436" y="633728"/>
          <a:ext cx="1106363" cy="11063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BFDFEE-D4FE-456F-84FA-B706ECDC9C65}">
      <dsp:nvSpPr>
        <dsp:cNvPr id="0" name=""/>
        <dsp:cNvSpPr/>
      </dsp:nvSpPr>
      <dsp:spPr>
        <a:xfrm>
          <a:off x="294325" y="2062571"/>
          <a:ext cx="24585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 family of open-source operating systems, based off the Linux/Unix kernel</a:t>
          </a:r>
        </a:p>
      </dsp:txBody>
      <dsp:txXfrm>
        <a:off x="294325" y="2062571"/>
        <a:ext cx="2458585" cy="720000"/>
      </dsp:txXfrm>
    </dsp:sp>
    <dsp:sp modelId="{329EB419-8C0F-4CBD-85C9-EFA10E838D26}">
      <dsp:nvSpPr>
        <dsp:cNvPr id="0" name=""/>
        <dsp:cNvSpPr/>
      </dsp:nvSpPr>
      <dsp:spPr>
        <a:xfrm>
          <a:off x="3859274" y="633728"/>
          <a:ext cx="1106363" cy="11063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CE8D53-8814-4E03-902E-1E96BDE4987A}">
      <dsp:nvSpPr>
        <dsp:cNvPr id="0" name=""/>
        <dsp:cNvSpPr/>
      </dsp:nvSpPr>
      <dsp:spPr>
        <a:xfrm>
          <a:off x="3183163" y="2062571"/>
          <a:ext cx="24585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Built with a philosophy of openness and modularity</a:t>
          </a:r>
        </a:p>
      </dsp:txBody>
      <dsp:txXfrm>
        <a:off x="3183163" y="2062571"/>
        <a:ext cx="2458585" cy="720000"/>
      </dsp:txXfrm>
    </dsp:sp>
    <dsp:sp modelId="{63FB34C3-50A7-4A0C-BD19-D7F169C5FEED}">
      <dsp:nvSpPr>
        <dsp:cNvPr id="0" name=""/>
        <dsp:cNvSpPr/>
      </dsp:nvSpPr>
      <dsp:spPr>
        <a:xfrm>
          <a:off x="6748112" y="633728"/>
          <a:ext cx="1106363" cy="11063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DE4C20-AA66-43C1-BFB4-0910DB330C02}">
      <dsp:nvSpPr>
        <dsp:cNvPr id="0" name=""/>
        <dsp:cNvSpPr/>
      </dsp:nvSpPr>
      <dsp:spPr>
        <a:xfrm>
          <a:off x="6072001" y="2062571"/>
          <a:ext cx="24585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Differs from Windows in that it is based off a unix kernel</a:t>
          </a:r>
        </a:p>
      </dsp:txBody>
      <dsp:txXfrm>
        <a:off x="6072001" y="2062571"/>
        <a:ext cx="245858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38871-69C4-0F4E-928D-DEF22E20BD3B}">
      <dsp:nvSpPr>
        <dsp:cNvPr id="0" name=""/>
        <dsp:cNvSpPr/>
      </dsp:nvSpPr>
      <dsp:spPr>
        <a:xfrm>
          <a:off x="1209" y="122113"/>
          <a:ext cx="4244392" cy="269518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C6A29D-4D28-6E41-9AC4-B436788653A2}">
      <dsp:nvSpPr>
        <dsp:cNvPr id="0" name=""/>
        <dsp:cNvSpPr/>
      </dsp:nvSpPr>
      <dsp:spPr>
        <a:xfrm>
          <a:off x="472808" y="570133"/>
          <a:ext cx="4244392" cy="26951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Nano: Relatively simple and easy to use text editor, installed by default on almost every machine. Uses “standard” shortcuts for keyboard navigation</a:t>
          </a:r>
        </a:p>
      </dsp:txBody>
      <dsp:txXfrm>
        <a:off x="551747" y="649072"/>
        <a:ext cx="4086514" cy="2537310"/>
      </dsp:txXfrm>
    </dsp:sp>
    <dsp:sp modelId="{558805E9-7C49-6642-A69E-897830503D49}">
      <dsp:nvSpPr>
        <dsp:cNvPr id="0" name=""/>
        <dsp:cNvSpPr/>
      </dsp:nvSpPr>
      <dsp:spPr>
        <a:xfrm>
          <a:off x="5188799" y="122113"/>
          <a:ext cx="4244392" cy="269518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64AE65-C997-BA41-A90F-E5C462E4F5EE}">
      <dsp:nvSpPr>
        <dsp:cNvPr id="0" name=""/>
        <dsp:cNvSpPr/>
      </dsp:nvSpPr>
      <dsp:spPr>
        <a:xfrm>
          <a:off x="5660398" y="570133"/>
          <a:ext cx="4244392" cy="26951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VIM: Has a much steeper learning curve than nano. Used by a wide community of developers who have build their workflow around it, and many say that once you get past the initial learning curve, it is the fastest method of text editing</a:t>
          </a:r>
        </a:p>
      </dsp:txBody>
      <dsp:txXfrm>
        <a:off x="5739337" y="649072"/>
        <a:ext cx="4086514" cy="253731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0911B-F9CE-3644-B455-7E25BDC98EE1}" type="datetimeFigureOut">
              <a:rPr lang="en-US" smtClean="0"/>
              <a:t>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CBA1D-4B41-4242-9729-048558739755}" type="slidenum">
              <a:rPr lang="en-US" smtClean="0"/>
              <a:t>‹#›</a:t>
            </a:fld>
            <a:endParaRPr lang="en-US"/>
          </a:p>
        </p:txBody>
      </p:sp>
    </p:spTree>
    <p:extLst>
      <p:ext uri="{BB962C8B-B14F-4D97-AF65-F5344CB8AC3E}">
        <p14:creationId xmlns:p14="http://schemas.microsoft.com/office/powerpoint/2010/main" val="33276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ACBA1D-4B41-4242-9729-048558739755}" type="slidenum">
              <a:rPr lang="en-US" smtClean="0"/>
              <a:t>1</a:t>
            </a:fld>
            <a:endParaRPr lang="en-US"/>
          </a:p>
        </p:txBody>
      </p:sp>
    </p:spTree>
    <p:extLst>
      <p:ext uri="{BB962C8B-B14F-4D97-AF65-F5344CB8AC3E}">
        <p14:creationId xmlns:p14="http://schemas.microsoft.com/office/powerpoint/2010/main" val="3488770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/moonlight-stream/moonlight-qt/releases/download/v3.1.4/MoonlightSrc-3.1.4.tar.gz</a:t>
            </a:r>
          </a:p>
        </p:txBody>
      </p:sp>
      <p:sp>
        <p:nvSpPr>
          <p:cNvPr id="4" name="Slide Number Placeholder 3"/>
          <p:cNvSpPr>
            <a:spLocks noGrp="1"/>
          </p:cNvSpPr>
          <p:nvPr>
            <p:ph type="sldNum" sz="quarter" idx="5"/>
          </p:nvPr>
        </p:nvSpPr>
        <p:spPr/>
        <p:txBody>
          <a:bodyPr/>
          <a:lstStyle/>
          <a:p>
            <a:fld id="{59ACBA1D-4B41-4242-9729-048558739755}" type="slidenum">
              <a:rPr lang="en-US" smtClean="0"/>
              <a:t>30</a:t>
            </a:fld>
            <a:endParaRPr lang="en-US"/>
          </a:p>
        </p:txBody>
      </p:sp>
    </p:spTree>
    <p:extLst>
      <p:ext uri="{BB962C8B-B14F-4D97-AF65-F5344CB8AC3E}">
        <p14:creationId xmlns:p14="http://schemas.microsoft.com/office/powerpoint/2010/main" val="2003918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ACBA1D-4B41-4242-9729-048558739755}" type="slidenum">
              <a:rPr lang="en-US" smtClean="0"/>
              <a:t>31</a:t>
            </a:fld>
            <a:endParaRPr lang="en-US"/>
          </a:p>
        </p:txBody>
      </p:sp>
    </p:spTree>
    <p:extLst>
      <p:ext uri="{BB962C8B-B14F-4D97-AF65-F5344CB8AC3E}">
        <p14:creationId xmlns:p14="http://schemas.microsoft.com/office/powerpoint/2010/main" val="828989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1CE23C3-40C1-ED47-9EA2-EFF382097266}" type="datetimeFigureOut">
              <a:rPr lang="en-US" smtClean="0"/>
              <a:t>12/20/21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424578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300170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3404426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1696872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2590288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2772499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278998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1CE23C3-40C1-ED47-9EA2-EFF382097266}" type="datetimeFigureOut">
              <a:rPr lang="en-US" smtClean="0"/>
              <a:t>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1679725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1CE23C3-40C1-ED47-9EA2-EFF382097266}" type="datetimeFigureOut">
              <a:rPr lang="en-US" smtClean="0"/>
              <a:t>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93960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200318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1301450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952538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3691194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1952742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2583821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543916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CE23C3-40C1-ED47-9EA2-EFF382097266}" type="datetimeFigureOut">
              <a:rPr lang="en-US" smtClean="0"/>
              <a:t>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3889908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1CE23C3-40C1-ED47-9EA2-EFF382097266}" type="datetimeFigureOut">
              <a:rPr lang="en-US" smtClean="0"/>
              <a:t>12/20/21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D95F275-84C4-9D40-A472-0A51A92B7FBA}" type="slidenum">
              <a:rPr lang="en-US" smtClean="0"/>
              <a:t>‹#›</a:t>
            </a:fld>
            <a:endParaRPr lang="en-US" dirty="0"/>
          </a:p>
        </p:txBody>
      </p:sp>
    </p:spTree>
    <p:extLst>
      <p:ext uri="{BB962C8B-B14F-4D97-AF65-F5344CB8AC3E}">
        <p14:creationId xmlns:p14="http://schemas.microsoft.com/office/powerpoint/2010/main" val="38798029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603-E753-0743-B27A-6E89E5650614}"/>
              </a:ext>
            </a:extLst>
          </p:cNvPr>
          <p:cNvSpPr>
            <a:spLocks noGrp="1"/>
          </p:cNvSpPr>
          <p:nvPr>
            <p:ph type="ctrTitle"/>
          </p:nvPr>
        </p:nvSpPr>
        <p:spPr/>
        <p:txBody>
          <a:bodyPr>
            <a:normAutofit/>
          </a:bodyPr>
          <a:lstStyle/>
          <a:p>
            <a:r>
              <a:rPr lang="en-US" dirty="0"/>
              <a:t>The </a:t>
            </a:r>
            <a:r>
              <a:rPr lang="en-US"/>
              <a:t>Missing Semester </a:t>
            </a:r>
            <a:r>
              <a:rPr lang="en-US" dirty="0"/>
              <a:t>of your CS Education</a:t>
            </a:r>
          </a:p>
        </p:txBody>
      </p:sp>
      <p:sp>
        <p:nvSpPr>
          <p:cNvPr id="3" name="Subtitle 2">
            <a:extLst>
              <a:ext uri="{FF2B5EF4-FFF2-40B4-BE49-F238E27FC236}">
                <a16:creationId xmlns:a16="http://schemas.microsoft.com/office/drawing/2014/main" id="{2EBD91A9-DC6D-F241-B86F-D70B4854C9EE}"/>
              </a:ext>
            </a:extLst>
          </p:cNvPr>
          <p:cNvSpPr>
            <a:spLocks noGrp="1"/>
          </p:cNvSpPr>
          <p:nvPr>
            <p:ph type="subTitle" idx="1"/>
          </p:nvPr>
        </p:nvSpPr>
        <p:spPr/>
        <p:txBody>
          <a:bodyPr/>
          <a:lstStyle/>
          <a:p>
            <a:r>
              <a:rPr lang="en-US" dirty="0"/>
              <a:t>The Linux Terminal</a:t>
            </a:r>
          </a:p>
        </p:txBody>
      </p:sp>
    </p:spTree>
    <p:extLst>
      <p:ext uri="{BB962C8B-B14F-4D97-AF65-F5344CB8AC3E}">
        <p14:creationId xmlns:p14="http://schemas.microsoft.com/office/powerpoint/2010/main" val="362245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2EC0-296B-6147-9684-5D0C1D280719}"/>
              </a:ext>
            </a:extLst>
          </p:cNvPr>
          <p:cNvSpPr>
            <a:spLocks noGrp="1"/>
          </p:cNvSpPr>
          <p:nvPr>
            <p:ph type="title"/>
          </p:nvPr>
        </p:nvSpPr>
        <p:spPr>
          <a:xfrm>
            <a:off x="1154954" y="973668"/>
            <a:ext cx="8761413" cy="706964"/>
          </a:xfrm>
        </p:spPr>
        <p:txBody>
          <a:bodyPr>
            <a:normAutofit/>
          </a:bodyPr>
          <a:lstStyle/>
          <a:p>
            <a:r>
              <a:rPr lang="en-US" dirty="0" err="1">
                <a:solidFill>
                  <a:srgbClr val="EBEBEB"/>
                </a:solidFill>
              </a:rPr>
              <a:t>pwd</a:t>
            </a:r>
            <a:endParaRPr lang="en-US" dirty="0">
              <a:solidFill>
                <a:srgbClr val="EBEBEB"/>
              </a:solidFill>
            </a:endParaRPr>
          </a:p>
        </p:txBody>
      </p:sp>
      <p:sp>
        <p:nvSpPr>
          <p:cNvPr id="3" name="Content Placeholder 2">
            <a:extLst>
              <a:ext uri="{FF2B5EF4-FFF2-40B4-BE49-F238E27FC236}">
                <a16:creationId xmlns:a16="http://schemas.microsoft.com/office/drawing/2014/main" id="{477BCE76-CD9E-9841-AD08-2450D48F7CB8}"/>
              </a:ext>
            </a:extLst>
          </p:cNvPr>
          <p:cNvSpPr>
            <a:spLocks noGrp="1"/>
          </p:cNvSpPr>
          <p:nvPr>
            <p:ph idx="1"/>
          </p:nvPr>
        </p:nvSpPr>
        <p:spPr>
          <a:xfrm>
            <a:off x="1154955" y="2603500"/>
            <a:ext cx="3481054" cy="3416300"/>
          </a:xfrm>
        </p:spPr>
        <p:txBody>
          <a:bodyPr anchor="ctr">
            <a:normAutofit/>
          </a:bodyPr>
          <a:lstStyle/>
          <a:p>
            <a:r>
              <a:rPr lang="en-US" sz="1600" dirty="0"/>
              <a:t>Print out the path you are currently located in, starting at root directory</a:t>
            </a:r>
          </a:p>
          <a:p>
            <a:r>
              <a:rPr lang="en-US" sz="1600" dirty="0"/>
              <a:t>Useful for finding “where” you are in the file structure</a:t>
            </a:r>
          </a:p>
          <a:p>
            <a:pPr marL="0" indent="0">
              <a:buNone/>
            </a:pPr>
            <a:endParaRPr lang="en-US" sz="1600" dirty="0"/>
          </a:p>
        </p:txBody>
      </p:sp>
      <p:pic>
        <p:nvPicPr>
          <p:cNvPr id="4" name="Picture 3">
            <a:extLst>
              <a:ext uri="{FF2B5EF4-FFF2-40B4-BE49-F238E27FC236}">
                <a16:creationId xmlns:a16="http://schemas.microsoft.com/office/drawing/2014/main" id="{A8E5D029-BBD1-D847-A841-B1B8CFCB1C77}"/>
              </a:ext>
            </a:extLst>
          </p:cNvPr>
          <p:cNvPicPr>
            <a:picLocks noChangeAspect="1"/>
          </p:cNvPicPr>
          <p:nvPr/>
        </p:nvPicPr>
        <p:blipFill>
          <a:blip r:embed="rId2"/>
          <a:stretch>
            <a:fillRect/>
          </a:stretch>
        </p:blipFill>
        <p:spPr>
          <a:xfrm>
            <a:off x="4984956" y="3142602"/>
            <a:ext cx="6158802" cy="233386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628358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E117-7BB0-3544-BA2D-5A4C989A0039}"/>
              </a:ext>
            </a:extLst>
          </p:cNvPr>
          <p:cNvSpPr>
            <a:spLocks noGrp="1"/>
          </p:cNvSpPr>
          <p:nvPr>
            <p:ph type="title"/>
          </p:nvPr>
        </p:nvSpPr>
        <p:spPr>
          <a:xfrm>
            <a:off x="1154954" y="973668"/>
            <a:ext cx="8761413" cy="706964"/>
          </a:xfrm>
        </p:spPr>
        <p:txBody>
          <a:bodyPr>
            <a:normAutofit/>
          </a:bodyPr>
          <a:lstStyle/>
          <a:p>
            <a:r>
              <a:rPr lang="en-US" dirty="0"/>
              <a:t>man</a:t>
            </a:r>
          </a:p>
        </p:txBody>
      </p:sp>
      <p:sp>
        <p:nvSpPr>
          <p:cNvPr id="3" name="Content Placeholder 2">
            <a:extLst>
              <a:ext uri="{FF2B5EF4-FFF2-40B4-BE49-F238E27FC236}">
                <a16:creationId xmlns:a16="http://schemas.microsoft.com/office/drawing/2014/main" id="{67913999-9837-4141-990F-86E2038D5F6C}"/>
              </a:ext>
            </a:extLst>
          </p:cNvPr>
          <p:cNvSpPr>
            <a:spLocks noGrp="1"/>
          </p:cNvSpPr>
          <p:nvPr>
            <p:ph idx="1"/>
          </p:nvPr>
        </p:nvSpPr>
        <p:spPr>
          <a:xfrm>
            <a:off x="1154955" y="2603500"/>
            <a:ext cx="3481054" cy="3416300"/>
          </a:xfrm>
        </p:spPr>
        <p:txBody>
          <a:bodyPr anchor="ctr">
            <a:normAutofit/>
          </a:bodyPr>
          <a:lstStyle/>
          <a:p>
            <a:r>
              <a:rPr lang="en-US" sz="1600"/>
              <a:t>Provides a helpful manual for any Linux command</a:t>
            </a:r>
          </a:p>
          <a:p>
            <a:r>
              <a:rPr lang="en-US" sz="1600"/>
              <a:t>A great place to reference if you don’t know the possible options for a command, or understand what it does</a:t>
            </a:r>
          </a:p>
        </p:txBody>
      </p:sp>
      <p:pic>
        <p:nvPicPr>
          <p:cNvPr id="4" name="Picture 3">
            <a:extLst>
              <a:ext uri="{FF2B5EF4-FFF2-40B4-BE49-F238E27FC236}">
                <a16:creationId xmlns:a16="http://schemas.microsoft.com/office/drawing/2014/main" id="{67CD262D-62C5-8942-AFDF-0E6CE7A213C8}"/>
              </a:ext>
            </a:extLst>
          </p:cNvPr>
          <p:cNvPicPr>
            <a:picLocks noChangeAspect="1"/>
          </p:cNvPicPr>
          <p:nvPr/>
        </p:nvPicPr>
        <p:blipFill rotWithShape="1">
          <a:blip r:embed="rId2"/>
          <a:srcRect r="44278"/>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9283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9D24B7C-2D24-6345-950A-C19F44F64CF7}"/>
              </a:ext>
            </a:extLst>
          </p:cNvPr>
          <p:cNvSpPr>
            <a:spLocks noGrp="1"/>
          </p:cNvSpPr>
          <p:nvPr>
            <p:ph type="title"/>
          </p:nvPr>
        </p:nvSpPr>
        <p:spPr>
          <a:xfrm>
            <a:off x="1154955" y="973668"/>
            <a:ext cx="2942210" cy="1020232"/>
          </a:xfrm>
        </p:spPr>
        <p:txBody>
          <a:bodyPr>
            <a:normAutofit/>
          </a:bodyPr>
          <a:lstStyle/>
          <a:p>
            <a:r>
              <a:rPr lang="en-US">
                <a:solidFill>
                  <a:srgbClr val="EBEBEB"/>
                </a:solidFill>
              </a:rPr>
              <a:t>ls </a:t>
            </a:r>
          </a:p>
        </p:txBody>
      </p:sp>
      <p:pic>
        <p:nvPicPr>
          <p:cNvPr id="4" name="Picture 3">
            <a:extLst>
              <a:ext uri="{FF2B5EF4-FFF2-40B4-BE49-F238E27FC236}">
                <a16:creationId xmlns:a16="http://schemas.microsoft.com/office/drawing/2014/main" id="{12E03C3B-8EF4-B448-A34D-B576C6352C61}"/>
              </a:ext>
            </a:extLst>
          </p:cNvPr>
          <p:cNvPicPr>
            <a:picLocks noChangeAspect="1"/>
          </p:cNvPicPr>
          <p:nvPr/>
        </p:nvPicPr>
        <p:blipFill>
          <a:blip r:embed="rId2"/>
          <a:stretch>
            <a:fillRect/>
          </a:stretch>
        </p:blipFill>
        <p:spPr>
          <a:xfrm>
            <a:off x="5194607" y="992228"/>
            <a:ext cx="6391533" cy="4873544"/>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0DB1C3E-F965-0943-BBA2-6E5A9ADFF9F3}"/>
              </a:ext>
            </a:extLst>
          </p:cNvPr>
          <p:cNvSpPr>
            <a:spLocks noGrp="1"/>
          </p:cNvSpPr>
          <p:nvPr>
            <p:ph idx="1"/>
          </p:nvPr>
        </p:nvSpPr>
        <p:spPr>
          <a:xfrm>
            <a:off x="1154955" y="2120900"/>
            <a:ext cx="3133726" cy="3898900"/>
          </a:xfrm>
        </p:spPr>
        <p:txBody>
          <a:bodyPr>
            <a:normAutofit/>
          </a:bodyPr>
          <a:lstStyle/>
          <a:p>
            <a:r>
              <a:rPr lang="en-US">
                <a:solidFill>
                  <a:srgbClr val="FFFFFF"/>
                </a:solidFill>
              </a:rPr>
              <a:t>Display a list of files/folders in the current directory</a:t>
            </a:r>
          </a:p>
          <a:p>
            <a:r>
              <a:rPr lang="en-US">
                <a:solidFill>
                  <a:srgbClr val="FFFFFF"/>
                </a:solidFill>
              </a:rPr>
              <a:t>Use –l flag to display detailed information about the current directory</a:t>
            </a:r>
          </a:p>
          <a:p>
            <a:r>
              <a:rPr lang="en-US">
                <a:solidFill>
                  <a:srgbClr val="FFFFFF"/>
                </a:solidFill>
              </a:rPr>
              <a:t>Use –a to show hidden files/folders (those whose name starts with a “.”)</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31395558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2D00E-FD72-1341-BE85-BD6F23864B5F}"/>
              </a:ext>
            </a:extLst>
          </p:cNvPr>
          <p:cNvSpPr>
            <a:spLocks noGrp="1"/>
          </p:cNvSpPr>
          <p:nvPr>
            <p:ph type="title"/>
          </p:nvPr>
        </p:nvSpPr>
        <p:spPr>
          <a:xfrm>
            <a:off x="1154954" y="973668"/>
            <a:ext cx="8761413" cy="706964"/>
          </a:xfrm>
        </p:spPr>
        <p:txBody>
          <a:bodyPr>
            <a:normAutofit/>
          </a:bodyPr>
          <a:lstStyle/>
          <a:p>
            <a:r>
              <a:rPr lang="en-US">
                <a:solidFill>
                  <a:srgbClr val="EBEBEB"/>
                </a:solidFill>
              </a:rPr>
              <a:t>cd </a:t>
            </a:r>
          </a:p>
        </p:txBody>
      </p:sp>
      <p:sp>
        <p:nvSpPr>
          <p:cNvPr id="3" name="Content Placeholder 2">
            <a:extLst>
              <a:ext uri="{FF2B5EF4-FFF2-40B4-BE49-F238E27FC236}">
                <a16:creationId xmlns:a16="http://schemas.microsoft.com/office/drawing/2014/main" id="{3A413012-A7B6-3941-BD5B-7FC661F5D557}"/>
              </a:ext>
            </a:extLst>
          </p:cNvPr>
          <p:cNvSpPr>
            <a:spLocks noGrp="1"/>
          </p:cNvSpPr>
          <p:nvPr>
            <p:ph idx="1"/>
          </p:nvPr>
        </p:nvSpPr>
        <p:spPr>
          <a:xfrm>
            <a:off x="1154955" y="2603500"/>
            <a:ext cx="3481054" cy="3416300"/>
          </a:xfrm>
        </p:spPr>
        <p:txBody>
          <a:bodyPr anchor="ctr">
            <a:normAutofit/>
          </a:bodyPr>
          <a:lstStyle/>
          <a:p>
            <a:r>
              <a:rPr lang="en-US" sz="1600"/>
              <a:t>Changes your current directory</a:t>
            </a:r>
          </a:p>
          <a:p>
            <a:r>
              <a:rPr lang="en-US" sz="1600"/>
              <a:t>cd .. Changes your directory to the parent directory</a:t>
            </a:r>
          </a:p>
          <a:p>
            <a:r>
              <a:rPr lang="en-US" sz="1600"/>
              <a:t>cd ~ changes to your home directory</a:t>
            </a:r>
          </a:p>
        </p:txBody>
      </p:sp>
      <p:pic>
        <p:nvPicPr>
          <p:cNvPr id="4" name="Picture 3">
            <a:extLst>
              <a:ext uri="{FF2B5EF4-FFF2-40B4-BE49-F238E27FC236}">
                <a16:creationId xmlns:a16="http://schemas.microsoft.com/office/drawing/2014/main" id="{DA03D1A8-B2EC-AF42-A669-D0CD8BEE4F6B}"/>
              </a:ext>
            </a:extLst>
          </p:cNvPr>
          <p:cNvPicPr>
            <a:picLocks noChangeAspect="1"/>
          </p:cNvPicPr>
          <p:nvPr/>
        </p:nvPicPr>
        <p:blipFill>
          <a:blip r:embed="rId2"/>
          <a:stretch>
            <a:fillRect/>
          </a:stretch>
        </p:blipFill>
        <p:spPr>
          <a:xfrm>
            <a:off x="4984956" y="3054677"/>
            <a:ext cx="6158802" cy="250971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18442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6F29-61BC-C345-BEB9-879626D9CC4F}"/>
              </a:ext>
            </a:extLst>
          </p:cNvPr>
          <p:cNvSpPr>
            <a:spLocks noGrp="1"/>
          </p:cNvSpPr>
          <p:nvPr>
            <p:ph type="title"/>
          </p:nvPr>
        </p:nvSpPr>
        <p:spPr/>
        <p:txBody>
          <a:bodyPr/>
          <a:lstStyle/>
          <a:p>
            <a:r>
              <a:rPr lang="en-US" dirty="0" err="1"/>
              <a:t>mkdir</a:t>
            </a:r>
            <a:endParaRPr lang="en-US" dirty="0"/>
          </a:p>
        </p:txBody>
      </p:sp>
      <p:sp>
        <p:nvSpPr>
          <p:cNvPr id="3" name="Content Placeholder 2">
            <a:extLst>
              <a:ext uri="{FF2B5EF4-FFF2-40B4-BE49-F238E27FC236}">
                <a16:creationId xmlns:a16="http://schemas.microsoft.com/office/drawing/2014/main" id="{34FEFC68-B9D9-2848-B24A-849086C7426E}"/>
              </a:ext>
            </a:extLst>
          </p:cNvPr>
          <p:cNvSpPr>
            <a:spLocks noGrp="1"/>
          </p:cNvSpPr>
          <p:nvPr>
            <p:ph idx="1"/>
          </p:nvPr>
        </p:nvSpPr>
        <p:spPr/>
        <p:txBody>
          <a:bodyPr/>
          <a:lstStyle/>
          <a:p>
            <a:r>
              <a:rPr lang="en-US" dirty="0"/>
              <a:t>Create a new directory</a:t>
            </a:r>
          </a:p>
        </p:txBody>
      </p:sp>
      <p:pic>
        <p:nvPicPr>
          <p:cNvPr id="4" name="Picture 3">
            <a:extLst>
              <a:ext uri="{FF2B5EF4-FFF2-40B4-BE49-F238E27FC236}">
                <a16:creationId xmlns:a16="http://schemas.microsoft.com/office/drawing/2014/main" id="{493F1764-5B04-6F42-B53D-B6544A92D580}"/>
              </a:ext>
            </a:extLst>
          </p:cNvPr>
          <p:cNvPicPr>
            <a:picLocks noChangeAspect="1"/>
          </p:cNvPicPr>
          <p:nvPr/>
        </p:nvPicPr>
        <p:blipFill>
          <a:blip r:embed="rId2"/>
          <a:stretch>
            <a:fillRect/>
          </a:stretch>
        </p:blipFill>
        <p:spPr>
          <a:xfrm>
            <a:off x="2113307" y="3671888"/>
            <a:ext cx="7965385" cy="1035050"/>
          </a:xfrm>
          <a:prstGeom prst="rect">
            <a:avLst/>
          </a:prstGeom>
        </p:spPr>
      </p:pic>
    </p:spTree>
    <p:extLst>
      <p:ext uri="{BB962C8B-B14F-4D97-AF65-F5344CB8AC3E}">
        <p14:creationId xmlns:p14="http://schemas.microsoft.com/office/powerpoint/2010/main" val="3549754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156A-2039-DB46-ADCF-559D71A10B24}"/>
              </a:ext>
            </a:extLst>
          </p:cNvPr>
          <p:cNvSpPr>
            <a:spLocks noGrp="1"/>
          </p:cNvSpPr>
          <p:nvPr>
            <p:ph type="title"/>
          </p:nvPr>
        </p:nvSpPr>
        <p:spPr>
          <a:xfrm>
            <a:off x="1154954" y="973668"/>
            <a:ext cx="8761413" cy="706964"/>
          </a:xfrm>
        </p:spPr>
        <p:txBody>
          <a:bodyPr>
            <a:normAutofit/>
          </a:bodyPr>
          <a:lstStyle/>
          <a:p>
            <a:r>
              <a:rPr lang="en-US">
                <a:solidFill>
                  <a:srgbClr val="EBEBEB"/>
                </a:solidFill>
              </a:rPr>
              <a:t>touch</a:t>
            </a:r>
          </a:p>
        </p:txBody>
      </p:sp>
      <p:sp>
        <p:nvSpPr>
          <p:cNvPr id="3" name="Content Placeholder 2">
            <a:extLst>
              <a:ext uri="{FF2B5EF4-FFF2-40B4-BE49-F238E27FC236}">
                <a16:creationId xmlns:a16="http://schemas.microsoft.com/office/drawing/2014/main" id="{4F9F0EBC-3550-984B-A8CE-37300F4DF3AD}"/>
              </a:ext>
            </a:extLst>
          </p:cNvPr>
          <p:cNvSpPr>
            <a:spLocks noGrp="1"/>
          </p:cNvSpPr>
          <p:nvPr>
            <p:ph idx="1"/>
          </p:nvPr>
        </p:nvSpPr>
        <p:spPr>
          <a:xfrm>
            <a:off x="1154955" y="2603500"/>
            <a:ext cx="3481054" cy="3416300"/>
          </a:xfrm>
        </p:spPr>
        <p:txBody>
          <a:bodyPr anchor="ctr">
            <a:normAutofit/>
          </a:bodyPr>
          <a:lstStyle/>
          <a:p>
            <a:r>
              <a:rPr lang="en-US" sz="1600"/>
              <a:t>Create a file with the specified name</a:t>
            </a:r>
          </a:p>
        </p:txBody>
      </p:sp>
      <p:pic>
        <p:nvPicPr>
          <p:cNvPr id="4" name="Picture 3">
            <a:extLst>
              <a:ext uri="{FF2B5EF4-FFF2-40B4-BE49-F238E27FC236}">
                <a16:creationId xmlns:a16="http://schemas.microsoft.com/office/drawing/2014/main" id="{1149DA17-EFC8-0048-BE93-F92256F1F0AF}"/>
              </a:ext>
            </a:extLst>
          </p:cNvPr>
          <p:cNvPicPr>
            <a:picLocks noChangeAspect="1"/>
          </p:cNvPicPr>
          <p:nvPr/>
        </p:nvPicPr>
        <p:blipFill>
          <a:blip r:embed="rId2"/>
          <a:stretch>
            <a:fillRect/>
          </a:stretch>
        </p:blipFill>
        <p:spPr>
          <a:xfrm>
            <a:off x="4984956" y="3778335"/>
            <a:ext cx="6158802" cy="106239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476883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2D48-8B6B-6844-97D6-692CDC2824C6}"/>
              </a:ext>
            </a:extLst>
          </p:cNvPr>
          <p:cNvSpPr>
            <a:spLocks noGrp="1"/>
          </p:cNvSpPr>
          <p:nvPr>
            <p:ph type="title"/>
          </p:nvPr>
        </p:nvSpPr>
        <p:spPr>
          <a:xfrm>
            <a:off x="1154954" y="973668"/>
            <a:ext cx="8761413" cy="706964"/>
          </a:xfrm>
        </p:spPr>
        <p:txBody>
          <a:bodyPr>
            <a:normAutofit/>
          </a:bodyPr>
          <a:lstStyle/>
          <a:p>
            <a:r>
              <a:rPr lang="en-US">
                <a:solidFill>
                  <a:srgbClr val="EBEBEB"/>
                </a:solidFill>
              </a:rPr>
              <a:t>mv</a:t>
            </a:r>
          </a:p>
        </p:txBody>
      </p:sp>
      <p:sp>
        <p:nvSpPr>
          <p:cNvPr id="3" name="Content Placeholder 2">
            <a:extLst>
              <a:ext uri="{FF2B5EF4-FFF2-40B4-BE49-F238E27FC236}">
                <a16:creationId xmlns:a16="http://schemas.microsoft.com/office/drawing/2014/main" id="{0E3CCAA2-9683-194A-97A9-C8EDE99751C4}"/>
              </a:ext>
            </a:extLst>
          </p:cNvPr>
          <p:cNvSpPr>
            <a:spLocks noGrp="1"/>
          </p:cNvSpPr>
          <p:nvPr>
            <p:ph idx="1"/>
          </p:nvPr>
        </p:nvSpPr>
        <p:spPr>
          <a:xfrm>
            <a:off x="1154955" y="2603500"/>
            <a:ext cx="3481054" cy="3416300"/>
          </a:xfrm>
        </p:spPr>
        <p:txBody>
          <a:bodyPr anchor="ctr">
            <a:normAutofit/>
          </a:bodyPr>
          <a:lstStyle/>
          <a:p>
            <a:r>
              <a:rPr lang="en-US" sz="1600"/>
              <a:t>Move files to a different location</a:t>
            </a:r>
          </a:p>
          <a:p>
            <a:r>
              <a:rPr lang="en-US" sz="1600"/>
              <a:t>Rename files</a:t>
            </a:r>
          </a:p>
        </p:txBody>
      </p:sp>
      <p:pic>
        <p:nvPicPr>
          <p:cNvPr id="4" name="Picture 3">
            <a:extLst>
              <a:ext uri="{FF2B5EF4-FFF2-40B4-BE49-F238E27FC236}">
                <a16:creationId xmlns:a16="http://schemas.microsoft.com/office/drawing/2014/main" id="{FA357892-29A2-8B48-8D8F-C235241DD197}"/>
              </a:ext>
            </a:extLst>
          </p:cNvPr>
          <p:cNvPicPr>
            <a:picLocks noChangeAspect="1"/>
          </p:cNvPicPr>
          <p:nvPr/>
        </p:nvPicPr>
        <p:blipFill>
          <a:blip r:embed="rId2"/>
          <a:stretch>
            <a:fillRect/>
          </a:stretch>
        </p:blipFill>
        <p:spPr>
          <a:xfrm>
            <a:off x="4984956" y="3616668"/>
            <a:ext cx="6158802" cy="1385729"/>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49591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8535-A09B-E94B-B477-37802C743049}"/>
              </a:ext>
            </a:extLst>
          </p:cNvPr>
          <p:cNvSpPr>
            <a:spLocks noGrp="1"/>
          </p:cNvSpPr>
          <p:nvPr>
            <p:ph type="title"/>
          </p:nvPr>
        </p:nvSpPr>
        <p:spPr>
          <a:xfrm>
            <a:off x="1154954" y="973668"/>
            <a:ext cx="8761413" cy="706964"/>
          </a:xfrm>
        </p:spPr>
        <p:txBody>
          <a:bodyPr>
            <a:normAutofit/>
          </a:bodyPr>
          <a:lstStyle/>
          <a:p>
            <a:r>
              <a:rPr lang="en-US">
                <a:solidFill>
                  <a:srgbClr val="EBEBEB"/>
                </a:solidFill>
              </a:rPr>
              <a:t>cp</a:t>
            </a:r>
          </a:p>
        </p:txBody>
      </p:sp>
      <p:sp>
        <p:nvSpPr>
          <p:cNvPr id="3" name="Content Placeholder 2">
            <a:extLst>
              <a:ext uri="{FF2B5EF4-FFF2-40B4-BE49-F238E27FC236}">
                <a16:creationId xmlns:a16="http://schemas.microsoft.com/office/drawing/2014/main" id="{FFED3E9B-0E01-4645-B679-4A41573F914F}"/>
              </a:ext>
            </a:extLst>
          </p:cNvPr>
          <p:cNvSpPr>
            <a:spLocks noGrp="1"/>
          </p:cNvSpPr>
          <p:nvPr>
            <p:ph idx="1"/>
          </p:nvPr>
        </p:nvSpPr>
        <p:spPr>
          <a:xfrm>
            <a:off x="1154955" y="2603500"/>
            <a:ext cx="3481054" cy="3416300"/>
          </a:xfrm>
        </p:spPr>
        <p:txBody>
          <a:bodyPr anchor="ctr">
            <a:normAutofit/>
          </a:bodyPr>
          <a:lstStyle/>
          <a:p>
            <a:r>
              <a:rPr lang="en-US" sz="1600"/>
              <a:t>Copies files</a:t>
            </a:r>
          </a:p>
          <a:p>
            <a:r>
              <a:rPr lang="en-US" sz="1600"/>
              <a:t>Specify –r to recursively copy files (copy all files in a directory and its subdirectories)</a:t>
            </a:r>
          </a:p>
        </p:txBody>
      </p:sp>
      <p:pic>
        <p:nvPicPr>
          <p:cNvPr id="4" name="Picture 3">
            <a:extLst>
              <a:ext uri="{FF2B5EF4-FFF2-40B4-BE49-F238E27FC236}">
                <a16:creationId xmlns:a16="http://schemas.microsoft.com/office/drawing/2014/main" id="{3D34E39A-11B9-CC40-9B40-A90B317A7711}"/>
              </a:ext>
            </a:extLst>
          </p:cNvPr>
          <p:cNvPicPr>
            <a:picLocks noChangeAspect="1"/>
          </p:cNvPicPr>
          <p:nvPr/>
        </p:nvPicPr>
        <p:blipFill>
          <a:blip r:embed="rId2"/>
          <a:stretch>
            <a:fillRect/>
          </a:stretch>
        </p:blipFill>
        <p:spPr>
          <a:xfrm>
            <a:off x="4984956" y="3747542"/>
            <a:ext cx="6158802" cy="112398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440703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A51A-4087-B046-BF2E-0B7AF1E2CDD8}"/>
              </a:ext>
            </a:extLst>
          </p:cNvPr>
          <p:cNvSpPr>
            <a:spLocks noGrp="1"/>
          </p:cNvSpPr>
          <p:nvPr>
            <p:ph type="title"/>
          </p:nvPr>
        </p:nvSpPr>
        <p:spPr/>
        <p:txBody>
          <a:bodyPr/>
          <a:lstStyle/>
          <a:p>
            <a:r>
              <a:rPr lang="en-US" dirty="0"/>
              <a:t>rm</a:t>
            </a:r>
          </a:p>
        </p:txBody>
      </p:sp>
      <p:sp>
        <p:nvSpPr>
          <p:cNvPr id="3" name="Content Placeholder 2">
            <a:extLst>
              <a:ext uri="{FF2B5EF4-FFF2-40B4-BE49-F238E27FC236}">
                <a16:creationId xmlns:a16="http://schemas.microsoft.com/office/drawing/2014/main" id="{43658838-B40B-0C49-B121-831AF2AB6BA5}"/>
              </a:ext>
            </a:extLst>
          </p:cNvPr>
          <p:cNvSpPr>
            <a:spLocks noGrp="1"/>
          </p:cNvSpPr>
          <p:nvPr>
            <p:ph idx="1"/>
          </p:nvPr>
        </p:nvSpPr>
        <p:spPr/>
        <p:txBody>
          <a:bodyPr/>
          <a:lstStyle/>
          <a:p>
            <a:r>
              <a:rPr lang="en-US" dirty="0"/>
              <a:t>Remove a file</a:t>
            </a:r>
          </a:p>
          <a:p>
            <a:r>
              <a:rPr lang="en-US" dirty="0"/>
              <a:t>Use rm –r to remove a non-empty directory</a:t>
            </a:r>
          </a:p>
          <a:p>
            <a:r>
              <a:rPr lang="en-US" dirty="0"/>
              <a:t>Be careful with this—there’s no “recycle bin” with the rm command</a:t>
            </a:r>
          </a:p>
          <a:p>
            <a:pPr marL="0" indent="0">
              <a:buNone/>
            </a:pPr>
            <a:endParaRPr lang="en-US" dirty="0"/>
          </a:p>
        </p:txBody>
      </p:sp>
      <p:pic>
        <p:nvPicPr>
          <p:cNvPr id="4" name="Picture 3">
            <a:extLst>
              <a:ext uri="{FF2B5EF4-FFF2-40B4-BE49-F238E27FC236}">
                <a16:creationId xmlns:a16="http://schemas.microsoft.com/office/drawing/2014/main" id="{94733F13-3A94-DA40-989B-69B8E0F52E26}"/>
              </a:ext>
            </a:extLst>
          </p:cNvPr>
          <p:cNvPicPr>
            <a:picLocks noChangeAspect="1"/>
          </p:cNvPicPr>
          <p:nvPr/>
        </p:nvPicPr>
        <p:blipFill>
          <a:blip r:embed="rId2"/>
          <a:stretch>
            <a:fillRect/>
          </a:stretch>
        </p:blipFill>
        <p:spPr>
          <a:xfrm>
            <a:off x="1343151" y="4311650"/>
            <a:ext cx="9505698" cy="958788"/>
          </a:xfrm>
          <a:prstGeom prst="rect">
            <a:avLst/>
          </a:prstGeom>
        </p:spPr>
      </p:pic>
    </p:spTree>
    <p:extLst>
      <p:ext uri="{BB962C8B-B14F-4D97-AF65-F5344CB8AC3E}">
        <p14:creationId xmlns:p14="http://schemas.microsoft.com/office/powerpoint/2010/main" val="1182504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06CAB-2828-8541-93F6-A0CC769609DD}"/>
              </a:ext>
            </a:extLst>
          </p:cNvPr>
          <p:cNvSpPr>
            <a:spLocks noGrp="1"/>
          </p:cNvSpPr>
          <p:nvPr>
            <p:ph type="title"/>
          </p:nvPr>
        </p:nvSpPr>
        <p:spPr>
          <a:xfrm>
            <a:off x="1154954" y="973668"/>
            <a:ext cx="8761413" cy="706964"/>
          </a:xfrm>
        </p:spPr>
        <p:txBody>
          <a:bodyPr>
            <a:normAutofit/>
          </a:bodyPr>
          <a:lstStyle/>
          <a:p>
            <a:r>
              <a:rPr lang="en-US">
                <a:solidFill>
                  <a:srgbClr val="EBEBEB"/>
                </a:solidFill>
              </a:rPr>
              <a:t>rmdir</a:t>
            </a:r>
          </a:p>
        </p:txBody>
      </p:sp>
      <p:sp>
        <p:nvSpPr>
          <p:cNvPr id="3" name="Content Placeholder 2">
            <a:extLst>
              <a:ext uri="{FF2B5EF4-FFF2-40B4-BE49-F238E27FC236}">
                <a16:creationId xmlns:a16="http://schemas.microsoft.com/office/drawing/2014/main" id="{594AD005-46F1-BA4A-83F3-0B605A8ACD29}"/>
              </a:ext>
            </a:extLst>
          </p:cNvPr>
          <p:cNvSpPr>
            <a:spLocks noGrp="1"/>
          </p:cNvSpPr>
          <p:nvPr>
            <p:ph idx="1"/>
          </p:nvPr>
        </p:nvSpPr>
        <p:spPr>
          <a:xfrm>
            <a:off x="1154955" y="2603500"/>
            <a:ext cx="3481054" cy="3416300"/>
          </a:xfrm>
        </p:spPr>
        <p:txBody>
          <a:bodyPr anchor="ctr">
            <a:normAutofit/>
          </a:bodyPr>
          <a:lstStyle/>
          <a:p>
            <a:r>
              <a:rPr lang="en-US" sz="1600"/>
              <a:t>Remove an empty directory</a:t>
            </a:r>
          </a:p>
        </p:txBody>
      </p:sp>
      <p:pic>
        <p:nvPicPr>
          <p:cNvPr id="4" name="Picture 3">
            <a:extLst>
              <a:ext uri="{FF2B5EF4-FFF2-40B4-BE49-F238E27FC236}">
                <a16:creationId xmlns:a16="http://schemas.microsoft.com/office/drawing/2014/main" id="{C6CA55A2-3B31-C840-AEB4-5ECE90213D1A}"/>
              </a:ext>
            </a:extLst>
          </p:cNvPr>
          <p:cNvPicPr>
            <a:picLocks noChangeAspect="1"/>
          </p:cNvPicPr>
          <p:nvPr/>
        </p:nvPicPr>
        <p:blipFill>
          <a:blip r:embed="rId2"/>
          <a:stretch>
            <a:fillRect/>
          </a:stretch>
        </p:blipFill>
        <p:spPr>
          <a:xfrm>
            <a:off x="4984956" y="3832226"/>
            <a:ext cx="6158802" cy="95461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98430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F6C6-CD78-5E46-821E-F04DB6C8D171}"/>
              </a:ext>
            </a:extLst>
          </p:cNvPr>
          <p:cNvSpPr>
            <a:spLocks noGrp="1"/>
          </p:cNvSpPr>
          <p:nvPr>
            <p:ph type="title"/>
          </p:nvPr>
        </p:nvSpPr>
        <p:spPr/>
        <p:txBody>
          <a:bodyPr/>
          <a:lstStyle/>
          <a:p>
            <a:r>
              <a:rPr lang="en-US"/>
              <a:t>What Is Linux? </a:t>
            </a:r>
          </a:p>
        </p:txBody>
      </p:sp>
      <p:graphicFrame>
        <p:nvGraphicFramePr>
          <p:cNvPr id="1033" name="Content Placeholder 2">
            <a:extLst>
              <a:ext uri="{FF2B5EF4-FFF2-40B4-BE49-F238E27FC236}">
                <a16:creationId xmlns:a16="http://schemas.microsoft.com/office/drawing/2014/main" id="{102B0381-3179-4109-A265-7FCE3F938EA9}"/>
              </a:ext>
            </a:extLst>
          </p:cNvPr>
          <p:cNvGraphicFramePr>
            <a:graphicFrameLocks noGrp="1"/>
          </p:cNvGraphicFramePr>
          <p:nvPr>
            <p:ph idx="1"/>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Tux the penguin">
            <a:extLst>
              <a:ext uri="{FF2B5EF4-FFF2-40B4-BE49-F238E27FC236}">
                <a16:creationId xmlns:a16="http://schemas.microsoft.com/office/drawing/2014/main" id="{42BC6379-1459-B74F-BC3D-EBDB736B0C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7535" y="393699"/>
            <a:ext cx="1905000" cy="227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755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77A61-DA72-634F-8FB2-BB2FBDCD85DA}"/>
              </a:ext>
            </a:extLst>
          </p:cNvPr>
          <p:cNvSpPr>
            <a:spLocks noGrp="1"/>
          </p:cNvSpPr>
          <p:nvPr>
            <p:ph type="title"/>
          </p:nvPr>
        </p:nvSpPr>
        <p:spPr>
          <a:xfrm>
            <a:off x="1154954" y="973668"/>
            <a:ext cx="8761413" cy="706964"/>
          </a:xfrm>
        </p:spPr>
        <p:txBody>
          <a:bodyPr>
            <a:normAutofit/>
          </a:bodyPr>
          <a:lstStyle/>
          <a:p>
            <a:r>
              <a:rPr lang="en-US">
                <a:solidFill>
                  <a:srgbClr val="EBEBEB"/>
                </a:solidFill>
              </a:rPr>
              <a:t>cat</a:t>
            </a:r>
          </a:p>
        </p:txBody>
      </p:sp>
      <p:sp>
        <p:nvSpPr>
          <p:cNvPr id="3" name="Content Placeholder 2">
            <a:extLst>
              <a:ext uri="{FF2B5EF4-FFF2-40B4-BE49-F238E27FC236}">
                <a16:creationId xmlns:a16="http://schemas.microsoft.com/office/drawing/2014/main" id="{C06EE197-A233-004A-BE0B-50D888A759F1}"/>
              </a:ext>
            </a:extLst>
          </p:cNvPr>
          <p:cNvSpPr>
            <a:spLocks noGrp="1"/>
          </p:cNvSpPr>
          <p:nvPr>
            <p:ph idx="1"/>
          </p:nvPr>
        </p:nvSpPr>
        <p:spPr>
          <a:xfrm>
            <a:off x="1154955" y="2603500"/>
            <a:ext cx="3481054" cy="3416300"/>
          </a:xfrm>
        </p:spPr>
        <p:txBody>
          <a:bodyPr anchor="ctr">
            <a:normAutofit/>
          </a:bodyPr>
          <a:lstStyle/>
          <a:p>
            <a:r>
              <a:rPr lang="en-US" sz="1600"/>
              <a:t>See the contents of a file</a:t>
            </a:r>
          </a:p>
        </p:txBody>
      </p:sp>
      <p:pic>
        <p:nvPicPr>
          <p:cNvPr id="4" name="Picture 3">
            <a:extLst>
              <a:ext uri="{FF2B5EF4-FFF2-40B4-BE49-F238E27FC236}">
                <a16:creationId xmlns:a16="http://schemas.microsoft.com/office/drawing/2014/main" id="{319B8747-45CF-FC40-B195-221B79281287}"/>
              </a:ext>
            </a:extLst>
          </p:cNvPr>
          <p:cNvPicPr>
            <a:picLocks noChangeAspect="1"/>
          </p:cNvPicPr>
          <p:nvPr/>
        </p:nvPicPr>
        <p:blipFill>
          <a:blip r:embed="rId2"/>
          <a:stretch>
            <a:fillRect/>
          </a:stretch>
        </p:blipFill>
        <p:spPr>
          <a:xfrm>
            <a:off x="4984956" y="3547381"/>
            <a:ext cx="6158802" cy="152430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033489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3" name="Freeform: Shape 12">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5"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B1E61C2-2840-2D4A-9F69-19CE919C7D3C}"/>
              </a:ext>
            </a:extLst>
          </p:cNvPr>
          <p:cNvSpPr>
            <a:spLocks noGrp="1"/>
          </p:cNvSpPr>
          <p:nvPr>
            <p:ph type="title"/>
          </p:nvPr>
        </p:nvSpPr>
        <p:spPr>
          <a:xfrm>
            <a:off x="639098" y="629265"/>
            <a:ext cx="5132438" cy="1622322"/>
          </a:xfrm>
        </p:spPr>
        <p:txBody>
          <a:bodyPr>
            <a:normAutofit/>
          </a:bodyPr>
          <a:lstStyle/>
          <a:p>
            <a:r>
              <a:rPr lang="en-US">
                <a:solidFill>
                  <a:srgbClr val="EBEBEB"/>
                </a:solidFill>
              </a:rPr>
              <a:t>head and tail</a:t>
            </a:r>
          </a:p>
        </p:txBody>
      </p:sp>
      <p:pic>
        <p:nvPicPr>
          <p:cNvPr id="4" name="Picture 3">
            <a:extLst>
              <a:ext uri="{FF2B5EF4-FFF2-40B4-BE49-F238E27FC236}">
                <a16:creationId xmlns:a16="http://schemas.microsoft.com/office/drawing/2014/main" id="{BB18D5E7-902C-EC46-9F2B-D0D35B26C20A}"/>
              </a:ext>
            </a:extLst>
          </p:cNvPr>
          <p:cNvPicPr>
            <a:picLocks noChangeAspect="1"/>
          </p:cNvPicPr>
          <p:nvPr/>
        </p:nvPicPr>
        <p:blipFill>
          <a:blip r:embed="rId2"/>
          <a:stretch>
            <a:fillRect/>
          </a:stretch>
        </p:blipFill>
        <p:spPr>
          <a:xfrm>
            <a:off x="6700827" y="1143000"/>
            <a:ext cx="4828707" cy="4978048"/>
          </a:xfrm>
          <a:prstGeom prst="rect">
            <a:avLst/>
          </a:prstGeom>
        </p:spPr>
      </p:pic>
      <p:sp>
        <p:nvSpPr>
          <p:cNvPr id="17" name="Rectangle 16">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0F5CF3-2E12-3F4B-99EF-F159B05EDD17}"/>
              </a:ext>
            </a:extLst>
          </p:cNvPr>
          <p:cNvSpPr>
            <a:spLocks noGrp="1"/>
          </p:cNvSpPr>
          <p:nvPr>
            <p:ph idx="1"/>
          </p:nvPr>
        </p:nvSpPr>
        <p:spPr>
          <a:xfrm>
            <a:off x="639098" y="2418735"/>
            <a:ext cx="5132439" cy="3811742"/>
          </a:xfrm>
        </p:spPr>
        <p:txBody>
          <a:bodyPr anchor="ctr">
            <a:normAutofit/>
          </a:bodyPr>
          <a:lstStyle/>
          <a:p>
            <a:r>
              <a:rPr lang="en-US">
                <a:solidFill>
                  <a:srgbClr val="FFFFFF"/>
                </a:solidFill>
              </a:rPr>
              <a:t>Head: see the first 10 lines of a file</a:t>
            </a:r>
          </a:p>
          <a:p>
            <a:r>
              <a:rPr lang="en-US">
                <a:solidFill>
                  <a:srgbClr val="FFFFFF"/>
                </a:solidFill>
              </a:rPr>
              <a:t>Tail: see the last 10 lines of a file</a:t>
            </a:r>
          </a:p>
        </p:txBody>
      </p:sp>
    </p:spTree>
    <p:extLst>
      <p:ext uri="{BB962C8B-B14F-4D97-AF65-F5344CB8AC3E}">
        <p14:creationId xmlns:p14="http://schemas.microsoft.com/office/powerpoint/2010/main" val="255532769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DF78-BBAC-FC44-9599-73219F957A69}"/>
              </a:ext>
            </a:extLst>
          </p:cNvPr>
          <p:cNvSpPr>
            <a:spLocks noGrp="1"/>
          </p:cNvSpPr>
          <p:nvPr>
            <p:ph type="title"/>
          </p:nvPr>
        </p:nvSpPr>
        <p:spPr/>
        <p:txBody>
          <a:bodyPr/>
          <a:lstStyle/>
          <a:p>
            <a:r>
              <a:rPr lang="en-US"/>
              <a:t>grep</a:t>
            </a:r>
          </a:p>
        </p:txBody>
      </p:sp>
      <p:sp>
        <p:nvSpPr>
          <p:cNvPr id="3" name="Content Placeholder 2">
            <a:extLst>
              <a:ext uri="{FF2B5EF4-FFF2-40B4-BE49-F238E27FC236}">
                <a16:creationId xmlns:a16="http://schemas.microsoft.com/office/drawing/2014/main" id="{84DD4991-B2FC-B447-9197-324352D68EAD}"/>
              </a:ext>
            </a:extLst>
          </p:cNvPr>
          <p:cNvSpPr>
            <a:spLocks noGrp="1"/>
          </p:cNvSpPr>
          <p:nvPr>
            <p:ph idx="1"/>
          </p:nvPr>
        </p:nvSpPr>
        <p:spPr/>
        <p:txBody>
          <a:bodyPr/>
          <a:lstStyle/>
          <a:p>
            <a:r>
              <a:rPr lang="en-US" dirty="0"/>
              <a:t>Search for a string in a file</a:t>
            </a:r>
          </a:p>
          <a:p>
            <a:r>
              <a:rPr lang="en-US" dirty="0"/>
              <a:t>Can also be used to recursively search directories</a:t>
            </a:r>
          </a:p>
        </p:txBody>
      </p:sp>
      <p:pic>
        <p:nvPicPr>
          <p:cNvPr id="4" name="Picture 3">
            <a:extLst>
              <a:ext uri="{FF2B5EF4-FFF2-40B4-BE49-F238E27FC236}">
                <a16:creationId xmlns:a16="http://schemas.microsoft.com/office/drawing/2014/main" id="{6C585525-6840-3A4E-BB01-6D4824BFE9B8}"/>
              </a:ext>
            </a:extLst>
          </p:cNvPr>
          <p:cNvPicPr>
            <a:picLocks noChangeAspect="1"/>
          </p:cNvPicPr>
          <p:nvPr/>
        </p:nvPicPr>
        <p:blipFill>
          <a:blip r:embed="rId2"/>
          <a:stretch>
            <a:fillRect/>
          </a:stretch>
        </p:blipFill>
        <p:spPr>
          <a:xfrm>
            <a:off x="1653909" y="3958168"/>
            <a:ext cx="8884181" cy="706964"/>
          </a:xfrm>
          <a:prstGeom prst="rect">
            <a:avLst/>
          </a:prstGeom>
        </p:spPr>
      </p:pic>
    </p:spTree>
    <p:extLst>
      <p:ext uri="{BB962C8B-B14F-4D97-AF65-F5344CB8AC3E}">
        <p14:creationId xmlns:p14="http://schemas.microsoft.com/office/powerpoint/2010/main" val="1069795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7CF6-FF22-7548-AA16-73BA3403A3B0}"/>
              </a:ext>
            </a:extLst>
          </p:cNvPr>
          <p:cNvSpPr>
            <a:spLocks noGrp="1"/>
          </p:cNvSpPr>
          <p:nvPr>
            <p:ph type="title"/>
          </p:nvPr>
        </p:nvSpPr>
        <p:spPr/>
        <p:txBody>
          <a:bodyPr/>
          <a:lstStyle/>
          <a:p>
            <a:r>
              <a:rPr lang="en-US" dirty="0"/>
              <a:t>Pipes</a:t>
            </a:r>
          </a:p>
        </p:txBody>
      </p:sp>
      <p:sp>
        <p:nvSpPr>
          <p:cNvPr id="3" name="Content Placeholder 2">
            <a:extLst>
              <a:ext uri="{FF2B5EF4-FFF2-40B4-BE49-F238E27FC236}">
                <a16:creationId xmlns:a16="http://schemas.microsoft.com/office/drawing/2014/main" id="{4BFA0414-CDC2-784E-90A7-D04BDC41729C}"/>
              </a:ext>
            </a:extLst>
          </p:cNvPr>
          <p:cNvSpPr>
            <a:spLocks noGrp="1"/>
          </p:cNvSpPr>
          <p:nvPr>
            <p:ph idx="1"/>
          </p:nvPr>
        </p:nvSpPr>
        <p:spPr/>
        <p:txBody>
          <a:bodyPr/>
          <a:lstStyle/>
          <a:p>
            <a:r>
              <a:rPr lang="en-US" dirty="0"/>
              <a:t>Take the output from one command, and use it as the input as the next</a:t>
            </a:r>
          </a:p>
          <a:p>
            <a:r>
              <a:rPr lang="en-US" dirty="0"/>
              <a:t>In this example, use the “</a:t>
            </a:r>
            <a:r>
              <a:rPr lang="en-US" dirty="0" err="1"/>
              <a:t>wc</a:t>
            </a:r>
            <a:r>
              <a:rPr lang="en-US" dirty="0"/>
              <a:t>” (word count) command in conjunction with grep to find out how many times the word ”</a:t>
            </a:r>
            <a:r>
              <a:rPr lang="en-US" dirty="0" err="1"/>
              <a:t>washington</a:t>
            </a:r>
            <a:r>
              <a:rPr lang="en-US" dirty="0"/>
              <a:t>” is in the </a:t>
            </a:r>
            <a:r>
              <a:rPr lang="en-US" dirty="0" err="1"/>
              <a:t>george.txt</a:t>
            </a:r>
            <a:r>
              <a:rPr lang="en-US" dirty="0"/>
              <a:t> file</a:t>
            </a:r>
          </a:p>
        </p:txBody>
      </p:sp>
      <p:pic>
        <p:nvPicPr>
          <p:cNvPr id="4" name="Picture 3">
            <a:extLst>
              <a:ext uri="{FF2B5EF4-FFF2-40B4-BE49-F238E27FC236}">
                <a16:creationId xmlns:a16="http://schemas.microsoft.com/office/drawing/2014/main" id="{21F58BD3-0A04-BF4C-B9DE-5773CDB1959D}"/>
              </a:ext>
            </a:extLst>
          </p:cNvPr>
          <p:cNvPicPr>
            <a:picLocks noChangeAspect="1"/>
          </p:cNvPicPr>
          <p:nvPr/>
        </p:nvPicPr>
        <p:blipFill>
          <a:blip r:embed="rId2"/>
          <a:stretch>
            <a:fillRect/>
          </a:stretch>
        </p:blipFill>
        <p:spPr>
          <a:xfrm>
            <a:off x="1735617" y="4429125"/>
            <a:ext cx="8720765" cy="576262"/>
          </a:xfrm>
          <a:prstGeom prst="rect">
            <a:avLst/>
          </a:prstGeom>
        </p:spPr>
      </p:pic>
    </p:spTree>
    <p:extLst>
      <p:ext uri="{BB962C8B-B14F-4D97-AF65-F5344CB8AC3E}">
        <p14:creationId xmlns:p14="http://schemas.microsoft.com/office/powerpoint/2010/main" val="133070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6E97D-865D-FC4F-BE08-117E6F45F84E}"/>
              </a:ext>
            </a:extLst>
          </p:cNvPr>
          <p:cNvSpPr>
            <a:spLocks noGrp="1"/>
          </p:cNvSpPr>
          <p:nvPr>
            <p:ph type="title"/>
          </p:nvPr>
        </p:nvSpPr>
        <p:spPr/>
        <p:txBody>
          <a:bodyPr/>
          <a:lstStyle/>
          <a:p>
            <a:r>
              <a:rPr lang="en-US" dirty="0"/>
              <a:t>find</a:t>
            </a:r>
          </a:p>
        </p:txBody>
      </p:sp>
      <p:sp>
        <p:nvSpPr>
          <p:cNvPr id="3" name="Content Placeholder 2">
            <a:extLst>
              <a:ext uri="{FF2B5EF4-FFF2-40B4-BE49-F238E27FC236}">
                <a16:creationId xmlns:a16="http://schemas.microsoft.com/office/drawing/2014/main" id="{7A8DE2A3-ED6A-BE4C-B348-2445C56B3B5D}"/>
              </a:ext>
            </a:extLst>
          </p:cNvPr>
          <p:cNvSpPr>
            <a:spLocks noGrp="1"/>
          </p:cNvSpPr>
          <p:nvPr>
            <p:ph idx="1"/>
          </p:nvPr>
        </p:nvSpPr>
        <p:spPr/>
        <p:txBody>
          <a:bodyPr/>
          <a:lstStyle/>
          <a:p>
            <a:r>
              <a:rPr lang="en-US" dirty="0"/>
              <a:t>Search for a file in a specified directory </a:t>
            </a:r>
            <a:r>
              <a:rPr lang="en-US"/>
              <a:t>and its </a:t>
            </a:r>
            <a:r>
              <a:rPr lang="en-US" dirty="0"/>
              <a:t>subdirectories</a:t>
            </a:r>
          </a:p>
        </p:txBody>
      </p:sp>
      <p:pic>
        <p:nvPicPr>
          <p:cNvPr id="4" name="Picture 3">
            <a:extLst>
              <a:ext uri="{FF2B5EF4-FFF2-40B4-BE49-F238E27FC236}">
                <a16:creationId xmlns:a16="http://schemas.microsoft.com/office/drawing/2014/main" id="{6D47B1A6-EBBE-BF46-80A6-090E7B628BC2}"/>
              </a:ext>
            </a:extLst>
          </p:cNvPr>
          <p:cNvPicPr>
            <a:picLocks noChangeAspect="1"/>
          </p:cNvPicPr>
          <p:nvPr/>
        </p:nvPicPr>
        <p:blipFill>
          <a:blip r:embed="rId2"/>
          <a:stretch>
            <a:fillRect/>
          </a:stretch>
        </p:blipFill>
        <p:spPr>
          <a:xfrm>
            <a:off x="908277" y="3775075"/>
            <a:ext cx="10375445" cy="839788"/>
          </a:xfrm>
          <a:prstGeom prst="rect">
            <a:avLst/>
          </a:prstGeom>
        </p:spPr>
      </p:pic>
    </p:spTree>
    <p:extLst>
      <p:ext uri="{BB962C8B-B14F-4D97-AF65-F5344CB8AC3E}">
        <p14:creationId xmlns:p14="http://schemas.microsoft.com/office/powerpoint/2010/main" val="396361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4AA1-D4E5-5342-98AC-020A8A6C3007}"/>
              </a:ext>
            </a:extLst>
          </p:cNvPr>
          <p:cNvSpPr>
            <a:spLocks noGrp="1"/>
          </p:cNvSpPr>
          <p:nvPr>
            <p:ph type="title"/>
          </p:nvPr>
        </p:nvSpPr>
        <p:spPr/>
        <p:txBody>
          <a:bodyPr/>
          <a:lstStyle/>
          <a:p>
            <a:r>
              <a:rPr lang="en-US" dirty="0"/>
              <a:t>du</a:t>
            </a:r>
          </a:p>
        </p:txBody>
      </p:sp>
      <p:sp>
        <p:nvSpPr>
          <p:cNvPr id="3" name="Content Placeholder 2">
            <a:extLst>
              <a:ext uri="{FF2B5EF4-FFF2-40B4-BE49-F238E27FC236}">
                <a16:creationId xmlns:a16="http://schemas.microsoft.com/office/drawing/2014/main" id="{8DAD6393-0CA5-C74C-92E6-6D7A374A407A}"/>
              </a:ext>
            </a:extLst>
          </p:cNvPr>
          <p:cNvSpPr>
            <a:spLocks noGrp="1"/>
          </p:cNvSpPr>
          <p:nvPr>
            <p:ph idx="1"/>
          </p:nvPr>
        </p:nvSpPr>
        <p:spPr/>
        <p:txBody>
          <a:bodyPr/>
          <a:lstStyle/>
          <a:p>
            <a:r>
              <a:rPr lang="en-US" dirty="0"/>
              <a:t>See the disk usage of a specified file or directory</a:t>
            </a:r>
          </a:p>
          <a:p>
            <a:r>
              <a:rPr lang="en-US" dirty="0"/>
              <a:t>Use –h to see in MBs/KBs/GBs instead of blocks</a:t>
            </a:r>
          </a:p>
        </p:txBody>
      </p:sp>
      <p:pic>
        <p:nvPicPr>
          <p:cNvPr id="4" name="Picture 3">
            <a:extLst>
              <a:ext uri="{FF2B5EF4-FFF2-40B4-BE49-F238E27FC236}">
                <a16:creationId xmlns:a16="http://schemas.microsoft.com/office/drawing/2014/main" id="{A2B7FC6D-E063-8145-A8CD-FAC8517F138F}"/>
              </a:ext>
            </a:extLst>
          </p:cNvPr>
          <p:cNvPicPr>
            <a:picLocks noChangeAspect="1"/>
          </p:cNvPicPr>
          <p:nvPr/>
        </p:nvPicPr>
        <p:blipFill>
          <a:blip r:embed="rId2"/>
          <a:stretch>
            <a:fillRect/>
          </a:stretch>
        </p:blipFill>
        <p:spPr>
          <a:xfrm>
            <a:off x="1840989" y="3633787"/>
            <a:ext cx="8510021" cy="949325"/>
          </a:xfrm>
          <a:prstGeom prst="rect">
            <a:avLst/>
          </a:prstGeom>
        </p:spPr>
      </p:pic>
    </p:spTree>
    <p:extLst>
      <p:ext uri="{BB962C8B-B14F-4D97-AF65-F5344CB8AC3E}">
        <p14:creationId xmlns:p14="http://schemas.microsoft.com/office/powerpoint/2010/main" val="384980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2ED1-E55A-3A44-82A1-16AF3128E891}"/>
              </a:ext>
            </a:extLst>
          </p:cNvPr>
          <p:cNvSpPr>
            <a:spLocks noGrp="1"/>
          </p:cNvSpPr>
          <p:nvPr>
            <p:ph type="title"/>
          </p:nvPr>
        </p:nvSpPr>
        <p:spPr>
          <a:xfrm>
            <a:off x="1154954" y="973668"/>
            <a:ext cx="8761413" cy="706964"/>
          </a:xfrm>
        </p:spPr>
        <p:txBody>
          <a:bodyPr>
            <a:normAutofit/>
          </a:bodyPr>
          <a:lstStyle/>
          <a:p>
            <a:r>
              <a:rPr lang="en-US">
                <a:solidFill>
                  <a:srgbClr val="EBEBEB"/>
                </a:solidFill>
              </a:rPr>
              <a:t>echo and I/O redirection</a:t>
            </a:r>
          </a:p>
        </p:txBody>
      </p:sp>
      <p:sp>
        <p:nvSpPr>
          <p:cNvPr id="3" name="Content Placeholder 2">
            <a:extLst>
              <a:ext uri="{FF2B5EF4-FFF2-40B4-BE49-F238E27FC236}">
                <a16:creationId xmlns:a16="http://schemas.microsoft.com/office/drawing/2014/main" id="{DDF1380C-2179-8647-8457-EBF70007BBA7}"/>
              </a:ext>
            </a:extLst>
          </p:cNvPr>
          <p:cNvSpPr>
            <a:spLocks noGrp="1"/>
          </p:cNvSpPr>
          <p:nvPr>
            <p:ph idx="1"/>
          </p:nvPr>
        </p:nvSpPr>
        <p:spPr>
          <a:xfrm>
            <a:off x="1154955" y="2603500"/>
            <a:ext cx="3481054" cy="3416300"/>
          </a:xfrm>
        </p:spPr>
        <p:txBody>
          <a:bodyPr anchor="ctr">
            <a:normAutofit/>
          </a:bodyPr>
          <a:lstStyle/>
          <a:p>
            <a:r>
              <a:rPr lang="en-US" sz="1600"/>
              <a:t>echo: print specified string in the terminal</a:t>
            </a:r>
          </a:p>
          <a:p>
            <a:r>
              <a:rPr lang="en-US" sz="1600"/>
              <a:t>Output redirection: use the “&gt;” symbol to take the output of any command and write it to a file</a:t>
            </a:r>
          </a:p>
          <a:p>
            <a:r>
              <a:rPr lang="en-US" sz="1600"/>
              <a:t>Input redirection: use the “&lt;“ symbol to take the contents of a file, and use it as the input for a command</a:t>
            </a:r>
          </a:p>
        </p:txBody>
      </p:sp>
      <p:pic>
        <p:nvPicPr>
          <p:cNvPr id="4" name="Picture 3">
            <a:extLst>
              <a:ext uri="{FF2B5EF4-FFF2-40B4-BE49-F238E27FC236}">
                <a16:creationId xmlns:a16="http://schemas.microsoft.com/office/drawing/2014/main" id="{8ACFDF7F-582D-7B43-8FC5-53C622438A67}"/>
              </a:ext>
            </a:extLst>
          </p:cNvPr>
          <p:cNvPicPr>
            <a:picLocks noChangeAspect="1"/>
          </p:cNvPicPr>
          <p:nvPr/>
        </p:nvPicPr>
        <p:blipFill>
          <a:blip r:embed="rId2"/>
          <a:stretch>
            <a:fillRect/>
          </a:stretch>
        </p:blipFill>
        <p:spPr>
          <a:xfrm>
            <a:off x="4984956" y="3870717"/>
            <a:ext cx="6158802" cy="87763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77010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6B8F-8A88-D946-9DA6-6E4C4104F2DA}"/>
              </a:ext>
            </a:extLst>
          </p:cNvPr>
          <p:cNvSpPr>
            <a:spLocks noGrp="1"/>
          </p:cNvSpPr>
          <p:nvPr>
            <p:ph type="title"/>
          </p:nvPr>
        </p:nvSpPr>
        <p:spPr/>
        <p:txBody>
          <a:bodyPr/>
          <a:lstStyle/>
          <a:p>
            <a:r>
              <a:rPr lang="en-US" dirty="0" err="1"/>
              <a:t>sudo</a:t>
            </a:r>
            <a:endParaRPr lang="en-US" dirty="0"/>
          </a:p>
        </p:txBody>
      </p:sp>
      <p:sp>
        <p:nvSpPr>
          <p:cNvPr id="3" name="Content Placeholder 2">
            <a:extLst>
              <a:ext uri="{FF2B5EF4-FFF2-40B4-BE49-F238E27FC236}">
                <a16:creationId xmlns:a16="http://schemas.microsoft.com/office/drawing/2014/main" id="{0A12544F-D941-7649-BFEE-5D7C21C28528}"/>
              </a:ext>
            </a:extLst>
          </p:cNvPr>
          <p:cNvSpPr>
            <a:spLocks noGrp="1"/>
          </p:cNvSpPr>
          <p:nvPr>
            <p:ph idx="1"/>
          </p:nvPr>
        </p:nvSpPr>
        <p:spPr/>
        <p:txBody>
          <a:bodyPr/>
          <a:lstStyle/>
          <a:p>
            <a:r>
              <a:rPr lang="en-US" dirty="0"/>
              <a:t>“Super User do”</a:t>
            </a:r>
          </a:p>
          <a:p>
            <a:r>
              <a:rPr lang="en-US" dirty="0"/>
              <a:t>Like running a command/program as an administrator in Windows</a:t>
            </a:r>
          </a:p>
          <a:p>
            <a:r>
              <a:rPr lang="en-US" dirty="0"/>
              <a:t>Commonly used to install programs, as seen in next slide</a:t>
            </a:r>
          </a:p>
          <a:p>
            <a:r>
              <a:rPr lang="en-US" dirty="0"/>
              <a:t>Running a command with </a:t>
            </a:r>
            <a:r>
              <a:rPr lang="en-US" dirty="0" err="1"/>
              <a:t>sudo</a:t>
            </a:r>
            <a:r>
              <a:rPr lang="en-US" dirty="0"/>
              <a:t> runs it as the root user (the most powerful user) on the system; use it with caution</a:t>
            </a:r>
          </a:p>
        </p:txBody>
      </p:sp>
    </p:spTree>
    <p:extLst>
      <p:ext uri="{BB962C8B-B14F-4D97-AF65-F5344CB8AC3E}">
        <p14:creationId xmlns:p14="http://schemas.microsoft.com/office/powerpoint/2010/main" val="2363228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DEB9-8949-044B-AEDD-8F15A26FD1E3}"/>
              </a:ext>
            </a:extLst>
          </p:cNvPr>
          <p:cNvSpPr>
            <a:spLocks noGrp="1"/>
          </p:cNvSpPr>
          <p:nvPr>
            <p:ph type="title"/>
          </p:nvPr>
        </p:nvSpPr>
        <p:spPr>
          <a:xfrm>
            <a:off x="1154954" y="973668"/>
            <a:ext cx="8761413" cy="706964"/>
          </a:xfrm>
        </p:spPr>
        <p:txBody>
          <a:bodyPr>
            <a:normAutofit/>
          </a:bodyPr>
          <a:lstStyle/>
          <a:p>
            <a:r>
              <a:rPr lang="en-US" dirty="0"/>
              <a:t>Package Managers</a:t>
            </a:r>
          </a:p>
        </p:txBody>
      </p:sp>
      <p:sp>
        <p:nvSpPr>
          <p:cNvPr id="3" name="Content Placeholder 2">
            <a:extLst>
              <a:ext uri="{FF2B5EF4-FFF2-40B4-BE49-F238E27FC236}">
                <a16:creationId xmlns:a16="http://schemas.microsoft.com/office/drawing/2014/main" id="{EEE928B7-DF01-3645-AEBB-3CBE592A8F4A}"/>
              </a:ext>
            </a:extLst>
          </p:cNvPr>
          <p:cNvSpPr>
            <a:spLocks noGrp="1"/>
          </p:cNvSpPr>
          <p:nvPr>
            <p:ph idx="1"/>
          </p:nvPr>
        </p:nvSpPr>
        <p:spPr>
          <a:xfrm>
            <a:off x="1154955" y="2603500"/>
            <a:ext cx="3481054" cy="3416300"/>
          </a:xfrm>
        </p:spPr>
        <p:txBody>
          <a:bodyPr anchor="ctr">
            <a:normAutofit/>
          </a:bodyPr>
          <a:lstStyle/>
          <a:p>
            <a:r>
              <a:rPr lang="en-US" sz="1600" dirty="0"/>
              <a:t>A way to download “packages” (programs) through the command line</a:t>
            </a:r>
          </a:p>
          <a:p>
            <a:r>
              <a:rPr lang="en-US" sz="1600" dirty="0"/>
              <a:t>A simple one-line command to install many common packages</a:t>
            </a:r>
          </a:p>
          <a:p>
            <a:r>
              <a:rPr lang="en-US" sz="1600" dirty="0"/>
              <a:t>apt is the package manager used by Ubuntu</a:t>
            </a:r>
          </a:p>
        </p:txBody>
      </p:sp>
      <p:pic>
        <p:nvPicPr>
          <p:cNvPr id="4" name="Picture 3">
            <a:extLst>
              <a:ext uri="{FF2B5EF4-FFF2-40B4-BE49-F238E27FC236}">
                <a16:creationId xmlns:a16="http://schemas.microsoft.com/office/drawing/2014/main" id="{51FC5FED-7833-8F43-94DE-24928909ED6F}"/>
              </a:ext>
            </a:extLst>
          </p:cNvPr>
          <p:cNvPicPr>
            <a:picLocks noChangeAspect="1"/>
          </p:cNvPicPr>
          <p:nvPr/>
        </p:nvPicPr>
        <p:blipFill rotWithShape="1">
          <a:blip r:embed="rId2"/>
          <a:srcRect t="18773" b="11330"/>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523527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31D248D0-90D8-4EAF-84EE-DA3868518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D4FCB5F-0EAE-9741-8FBF-FA03F8179262}"/>
              </a:ext>
            </a:extLst>
          </p:cNvPr>
          <p:cNvSpPr>
            <a:spLocks noGrp="1"/>
          </p:cNvSpPr>
          <p:nvPr>
            <p:ph type="title"/>
          </p:nvPr>
        </p:nvSpPr>
        <p:spPr>
          <a:xfrm>
            <a:off x="649976" y="3739568"/>
            <a:ext cx="10893094" cy="1915940"/>
          </a:xfrm>
        </p:spPr>
        <p:txBody>
          <a:bodyPr vert="horz" lIns="91440" tIns="45720" rIns="91440" bIns="45720" rtlCol="0" anchor="b">
            <a:normAutofit/>
          </a:bodyPr>
          <a:lstStyle/>
          <a:p>
            <a:pPr algn="ctr"/>
            <a:r>
              <a:rPr lang="en-US" sz="6600" b="0" i="0" kern="1200">
                <a:solidFill>
                  <a:srgbClr val="EBEBEB"/>
                </a:solidFill>
                <a:latin typeface="+mj-lt"/>
                <a:ea typeface="+mj-ea"/>
                <a:cs typeface="+mj-cs"/>
              </a:rPr>
              <a:t>zip and unzip</a:t>
            </a:r>
          </a:p>
        </p:txBody>
      </p:sp>
      <p:sp>
        <p:nvSpPr>
          <p:cNvPr id="3" name="Content Placeholder 2">
            <a:extLst>
              <a:ext uri="{FF2B5EF4-FFF2-40B4-BE49-F238E27FC236}">
                <a16:creationId xmlns:a16="http://schemas.microsoft.com/office/drawing/2014/main" id="{ADFE8DED-4E01-D140-9CD6-ACB712CBED0A}"/>
              </a:ext>
            </a:extLst>
          </p:cNvPr>
          <p:cNvSpPr>
            <a:spLocks noGrp="1"/>
          </p:cNvSpPr>
          <p:nvPr>
            <p:ph idx="1"/>
          </p:nvPr>
        </p:nvSpPr>
        <p:spPr>
          <a:xfrm>
            <a:off x="1258529" y="5656301"/>
            <a:ext cx="9684774" cy="535304"/>
          </a:xfrm>
        </p:spPr>
        <p:txBody>
          <a:bodyPr vert="horz" lIns="91440" tIns="45720" rIns="91440" bIns="45720" rtlCol="0" anchor="t">
            <a:normAutofit/>
          </a:bodyPr>
          <a:lstStyle/>
          <a:p>
            <a:pPr marL="0" indent="0" algn="ctr">
              <a:buNone/>
            </a:pPr>
            <a:r>
              <a:rPr lang="en-US" b="0" i="0" kern="1200" cap="all" dirty="0">
                <a:solidFill>
                  <a:schemeClr val="accent1">
                    <a:lumMod val="60000"/>
                    <a:lumOff val="40000"/>
                  </a:schemeClr>
                </a:solidFill>
                <a:latin typeface="+mn-lt"/>
                <a:ea typeface="+mn-ea"/>
                <a:cs typeface="+mn-cs"/>
              </a:rPr>
              <a:t>zip to compress files, unzip to decompress</a:t>
            </a:r>
          </a:p>
        </p:txBody>
      </p:sp>
      <p:pic>
        <p:nvPicPr>
          <p:cNvPr id="5" name="Picture 4">
            <a:extLst>
              <a:ext uri="{FF2B5EF4-FFF2-40B4-BE49-F238E27FC236}">
                <a16:creationId xmlns:a16="http://schemas.microsoft.com/office/drawing/2014/main" id="{C48B5AAF-EB79-0049-A66F-30F789D322D7}"/>
              </a:ext>
            </a:extLst>
          </p:cNvPr>
          <p:cNvPicPr>
            <a:picLocks noChangeAspect="1"/>
          </p:cNvPicPr>
          <p:nvPr/>
        </p:nvPicPr>
        <p:blipFill>
          <a:blip r:embed="rId3"/>
          <a:stretch>
            <a:fillRect/>
          </a:stretch>
        </p:blipFill>
        <p:spPr>
          <a:xfrm>
            <a:off x="2233496" y="1131757"/>
            <a:ext cx="7715176" cy="2121673"/>
          </a:xfrm>
          <a:prstGeom prst="roundRect">
            <a:avLst>
              <a:gd name="adj" fmla="val 1858"/>
            </a:avLst>
          </a:prstGeom>
          <a:effectLst>
            <a:outerShdw blurRad="50800" dist="50800" dir="5400000" algn="tl" rotWithShape="0">
              <a:srgbClr val="000000">
                <a:alpha val="43000"/>
              </a:srgbClr>
            </a:outerShdw>
          </a:effectLst>
        </p:spPr>
      </p:pic>
      <p:sp>
        <p:nvSpPr>
          <p:cNvPr id="18" name="Rectangle 17">
            <a:extLst>
              <a:ext uri="{FF2B5EF4-FFF2-40B4-BE49-F238E27FC236}">
                <a16:creationId xmlns:a16="http://schemas.microsoft.com/office/drawing/2014/main" id="{0775805F-9E56-4330-9EA3-04D38DCEC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45785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723B2-043A-0940-9E25-506270A344E5}"/>
              </a:ext>
            </a:extLst>
          </p:cNvPr>
          <p:cNvSpPr>
            <a:spLocks noGrp="1"/>
          </p:cNvSpPr>
          <p:nvPr>
            <p:ph type="title"/>
          </p:nvPr>
        </p:nvSpPr>
        <p:spPr>
          <a:xfrm>
            <a:off x="643192" y="409575"/>
            <a:ext cx="3643674" cy="1905000"/>
          </a:xfrm>
        </p:spPr>
        <p:txBody>
          <a:bodyPr>
            <a:normAutofit/>
          </a:bodyPr>
          <a:lstStyle/>
          <a:p>
            <a:r>
              <a:rPr lang="en-US" sz="2800" dirty="0"/>
              <a:t>Why do we want to use it?</a:t>
            </a:r>
          </a:p>
        </p:txBody>
      </p:sp>
      <p:sp>
        <p:nvSpPr>
          <p:cNvPr id="2052" name="Content Placeholder 2053">
            <a:extLst>
              <a:ext uri="{FF2B5EF4-FFF2-40B4-BE49-F238E27FC236}">
                <a16:creationId xmlns:a16="http://schemas.microsoft.com/office/drawing/2014/main" id="{E2C02E3D-A854-4E7C-8470-08AEFEE1C32C}"/>
              </a:ext>
            </a:extLst>
          </p:cNvPr>
          <p:cNvSpPr>
            <a:spLocks noGrp="1"/>
          </p:cNvSpPr>
          <p:nvPr>
            <p:ph idx="1"/>
          </p:nvPr>
        </p:nvSpPr>
        <p:spPr>
          <a:xfrm>
            <a:off x="643192" y="2666999"/>
            <a:ext cx="3643674" cy="3216276"/>
          </a:xfrm>
        </p:spPr>
        <p:txBody>
          <a:bodyPr anchor="t">
            <a:normAutofit/>
          </a:bodyPr>
          <a:lstStyle/>
          <a:p>
            <a:r>
              <a:rPr lang="en-US" sz="1800" dirty="0"/>
              <a:t>The code you write will likely end up on a </a:t>
            </a:r>
            <a:r>
              <a:rPr lang="en-US" dirty="0"/>
              <a:t>L</a:t>
            </a:r>
            <a:r>
              <a:rPr lang="en-US" sz="1800" dirty="0"/>
              <a:t>inux server somewhere</a:t>
            </a:r>
          </a:p>
          <a:p>
            <a:r>
              <a:rPr lang="en-US" sz="1800" dirty="0"/>
              <a:t>Customizability</a:t>
            </a:r>
          </a:p>
          <a:p>
            <a:r>
              <a:rPr lang="en-US" sz="1800" dirty="0"/>
              <a:t>Ease of troubleshooting</a:t>
            </a:r>
          </a:p>
          <a:p>
            <a:r>
              <a:rPr lang="en-US" sz="1800" dirty="0"/>
              <a:t>Everything can be done through the terminal</a:t>
            </a:r>
          </a:p>
        </p:txBody>
      </p:sp>
      <p:pic>
        <p:nvPicPr>
          <p:cNvPr id="2050" name="Picture 2" descr="r/ProgrammerHumor - DADDY, WHAT ARE CLOUDS MACE of? LINUX SERVERS, MO MOSILY">
            <a:extLst>
              <a:ext uri="{FF2B5EF4-FFF2-40B4-BE49-F238E27FC236}">
                <a16:creationId xmlns:a16="http://schemas.microsoft.com/office/drawing/2014/main" id="{1F1906CC-3059-9C4A-8789-ED9323D78A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30994" y="900033"/>
            <a:ext cx="6916633" cy="4737893"/>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001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EE97EB56-71F6-435D-9037-EA7884A0B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A3B8825-A802-C444-87D3-4C982B9DF3CD}"/>
              </a:ext>
            </a:extLst>
          </p:cNvPr>
          <p:cNvSpPr>
            <a:spLocks noGrp="1"/>
          </p:cNvSpPr>
          <p:nvPr>
            <p:ph type="title"/>
          </p:nvPr>
        </p:nvSpPr>
        <p:spPr>
          <a:xfrm>
            <a:off x="1154955" y="4834467"/>
            <a:ext cx="8825658" cy="586380"/>
          </a:xfrm>
        </p:spPr>
        <p:txBody>
          <a:bodyPr vert="horz" lIns="91440" tIns="45720" rIns="91440" bIns="45720" rtlCol="0" anchor="b">
            <a:normAutofit/>
          </a:bodyPr>
          <a:lstStyle/>
          <a:p>
            <a:pPr>
              <a:lnSpc>
                <a:spcPct val="90000"/>
              </a:lnSpc>
            </a:pPr>
            <a:r>
              <a:rPr lang="en-US" b="0" i="0" kern="1200">
                <a:solidFill>
                  <a:srgbClr val="EBEBEB"/>
                </a:solidFill>
                <a:latin typeface="+mj-lt"/>
                <a:ea typeface="+mj-ea"/>
                <a:cs typeface="+mj-cs"/>
              </a:rPr>
              <a:t>wget</a:t>
            </a:r>
          </a:p>
        </p:txBody>
      </p:sp>
      <p:sp>
        <p:nvSpPr>
          <p:cNvPr id="3" name="Content Placeholder 2">
            <a:extLst>
              <a:ext uri="{FF2B5EF4-FFF2-40B4-BE49-F238E27FC236}">
                <a16:creationId xmlns:a16="http://schemas.microsoft.com/office/drawing/2014/main" id="{490C4A58-E85B-0647-913D-D605779D87EA}"/>
              </a:ext>
            </a:extLst>
          </p:cNvPr>
          <p:cNvSpPr>
            <a:spLocks noGrp="1"/>
          </p:cNvSpPr>
          <p:nvPr>
            <p:ph idx="1"/>
          </p:nvPr>
        </p:nvSpPr>
        <p:spPr>
          <a:xfrm>
            <a:off x="1154955" y="5420847"/>
            <a:ext cx="8825658" cy="582020"/>
          </a:xfrm>
        </p:spPr>
        <p:txBody>
          <a:bodyPr vert="horz" lIns="91440" tIns="45720" rIns="91440" bIns="45720" rtlCol="0" anchor="t">
            <a:normAutofit/>
          </a:bodyPr>
          <a:lstStyle/>
          <a:p>
            <a:pPr marL="0" indent="0">
              <a:buNone/>
            </a:pPr>
            <a:r>
              <a:rPr lang="en-US" sz="1600" b="0" i="0" kern="1200" cap="all">
                <a:solidFill>
                  <a:schemeClr val="accent1">
                    <a:lumMod val="60000"/>
                    <a:lumOff val="40000"/>
                  </a:schemeClr>
                </a:solidFill>
                <a:latin typeface="+mn-lt"/>
                <a:ea typeface="+mn-ea"/>
                <a:cs typeface="+mn-cs"/>
              </a:rPr>
              <a:t>Download a file from the internet</a:t>
            </a:r>
          </a:p>
        </p:txBody>
      </p:sp>
      <p:sp>
        <p:nvSpPr>
          <p:cNvPr id="18" name="Rectangle 17">
            <a:extLst>
              <a:ext uri="{FF2B5EF4-FFF2-40B4-BE49-F238E27FC236}">
                <a16:creationId xmlns:a16="http://schemas.microsoft.com/office/drawing/2014/main" id="{1806AA6E-8227-4323-8975-4F0224F11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C07FA34A-26C9-B24C-AF0B-28231595215A}"/>
              </a:ext>
            </a:extLst>
          </p:cNvPr>
          <p:cNvPicPr>
            <a:picLocks noChangeAspect="1"/>
          </p:cNvPicPr>
          <p:nvPr/>
        </p:nvPicPr>
        <p:blipFill>
          <a:blip r:embed="rId4"/>
          <a:stretch>
            <a:fillRect/>
          </a:stretch>
        </p:blipFill>
        <p:spPr>
          <a:xfrm>
            <a:off x="985598" y="2572660"/>
            <a:ext cx="10220803" cy="1993054"/>
          </a:xfrm>
          <a:prstGeom prst="rect">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8946425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AE57F0-B6E9-9B42-A2D8-3320DEAB6926}"/>
              </a:ext>
            </a:extLst>
          </p:cNvPr>
          <p:cNvSpPr>
            <a:spLocks noGrp="1"/>
          </p:cNvSpPr>
          <p:nvPr>
            <p:ph type="title"/>
          </p:nvPr>
        </p:nvSpPr>
        <p:spPr>
          <a:xfrm>
            <a:off x="1154954" y="973668"/>
            <a:ext cx="8761413" cy="706964"/>
          </a:xfrm>
        </p:spPr>
        <p:txBody>
          <a:bodyPr>
            <a:normAutofit/>
          </a:bodyPr>
          <a:lstStyle/>
          <a:p>
            <a:r>
              <a:rPr lang="en-US">
                <a:solidFill>
                  <a:srgbClr val="EBEBEB"/>
                </a:solidFill>
              </a:rPr>
              <a:t>tar</a:t>
            </a:r>
          </a:p>
        </p:txBody>
      </p:sp>
      <p:sp>
        <p:nvSpPr>
          <p:cNvPr id="3" name="Content Placeholder 2">
            <a:extLst>
              <a:ext uri="{FF2B5EF4-FFF2-40B4-BE49-F238E27FC236}">
                <a16:creationId xmlns:a16="http://schemas.microsoft.com/office/drawing/2014/main" id="{F238B329-4716-2447-831E-79E5BFE81561}"/>
              </a:ext>
            </a:extLst>
          </p:cNvPr>
          <p:cNvSpPr>
            <a:spLocks noGrp="1"/>
          </p:cNvSpPr>
          <p:nvPr>
            <p:ph idx="1"/>
          </p:nvPr>
        </p:nvSpPr>
        <p:spPr>
          <a:xfrm>
            <a:off x="1154955" y="2603500"/>
            <a:ext cx="3481054" cy="3416300"/>
          </a:xfrm>
        </p:spPr>
        <p:txBody>
          <a:bodyPr anchor="ctr">
            <a:normAutofit/>
          </a:bodyPr>
          <a:lstStyle/>
          <a:p>
            <a:r>
              <a:rPr lang="en-US" sz="1600" dirty="0"/>
              <a:t>Extract a file (similar to unzip)</a:t>
            </a:r>
          </a:p>
          <a:p>
            <a:r>
              <a:rPr lang="en-US" sz="1600" dirty="0"/>
              <a:t>.tar is a common Linux format.</a:t>
            </a:r>
          </a:p>
          <a:p>
            <a:r>
              <a:rPr lang="en-US" sz="1600" dirty="0"/>
              <a:t>Typically, to extract a </a:t>
            </a:r>
            <a:r>
              <a:rPr lang="en-US" sz="1600" dirty="0" err="1"/>
              <a:t>tarball</a:t>
            </a:r>
            <a:r>
              <a:rPr lang="en-US" sz="1600" dirty="0"/>
              <a:t>, use </a:t>
            </a:r>
            <a:r>
              <a:rPr lang="en-US" sz="1600" dirty="0" err="1"/>
              <a:t>xvzf</a:t>
            </a:r>
            <a:r>
              <a:rPr lang="en-US" sz="1600" dirty="0"/>
              <a:t> flags</a:t>
            </a:r>
          </a:p>
        </p:txBody>
      </p:sp>
      <p:pic>
        <p:nvPicPr>
          <p:cNvPr id="6" name="Picture 5">
            <a:extLst>
              <a:ext uri="{FF2B5EF4-FFF2-40B4-BE49-F238E27FC236}">
                <a16:creationId xmlns:a16="http://schemas.microsoft.com/office/drawing/2014/main" id="{A855093F-85AD-E74C-9393-C3F6D3F294DC}"/>
              </a:ext>
            </a:extLst>
          </p:cNvPr>
          <p:cNvPicPr>
            <a:picLocks noChangeAspect="1"/>
          </p:cNvPicPr>
          <p:nvPr/>
        </p:nvPicPr>
        <p:blipFill>
          <a:blip r:embed="rId3"/>
          <a:stretch>
            <a:fillRect/>
          </a:stretch>
        </p:blipFill>
        <p:spPr>
          <a:xfrm>
            <a:off x="5731913" y="2775951"/>
            <a:ext cx="4664887"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360909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B283-76F8-A140-AA4E-1C491816EC58}"/>
              </a:ext>
            </a:extLst>
          </p:cNvPr>
          <p:cNvSpPr>
            <a:spLocks noGrp="1"/>
          </p:cNvSpPr>
          <p:nvPr>
            <p:ph type="title"/>
          </p:nvPr>
        </p:nvSpPr>
        <p:spPr>
          <a:xfrm>
            <a:off x="1154954" y="973668"/>
            <a:ext cx="8761413" cy="706964"/>
          </a:xfrm>
        </p:spPr>
        <p:txBody>
          <a:bodyPr>
            <a:normAutofit/>
          </a:bodyPr>
          <a:lstStyle/>
          <a:p>
            <a:r>
              <a:rPr lang="en-US">
                <a:solidFill>
                  <a:srgbClr val="EBEBEB"/>
                </a:solidFill>
              </a:rPr>
              <a:t>top</a:t>
            </a:r>
          </a:p>
        </p:txBody>
      </p:sp>
      <p:sp>
        <p:nvSpPr>
          <p:cNvPr id="3" name="Content Placeholder 2">
            <a:extLst>
              <a:ext uri="{FF2B5EF4-FFF2-40B4-BE49-F238E27FC236}">
                <a16:creationId xmlns:a16="http://schemas.microsoft.com/office/drawing/2014/main" id="{21F43095-2FB5-AD4F-A81E-03900610596A}"/>
              </a:ext>
            </a:extLst>
          </p:cNvPr>
          <p:cNvSpPr>
            <a:spLocks noGrp="1"/>
          </p:cNvSpPr>
          <p:nvPr>
            <p:ph idx="1"/>
          </p:nvPr>
        </p:nvSpPr>
        <p:spPr>
          <a:xfrm>
            <a:off x="1154955" y="2603500"/>
            <a:ext cx="3481054" cy="3416300"/>
          </a:xfrm>
        </p:spPr>
        <p:txBody>
          <a:bodyPr anchor="ctr">
            <a:normAutofit/>
          </a:bodyPr>
          <a:lstStyle/>
          <a:p>
            <a:r>
              <a:rPr lang="en-US" sz="1600" dirty="0"/>
              <a:t>Task manager, but in your terminal</a:t>
            </a:r>
          </a:p>
          <a:p>
            <a:r>
              <a:rPr lang="en-US" sz="1600" dirty="0"/>
              <a:t>Shows vital information about running processes on the computer, including the Process ID</a:t>
            </a:r>
          </a:p>
          <a:p>
            <a:r>
              <a:rPr lang="en-US" sz="1600" dirty="0"/>
              <a:t>Use </a:t>
            </a:r>
            <a:r>
              <a:rPr lang="en-US" sz="1600" dirty="0" err="1"/>
              <a:t>Control+C</a:t>
            </a:r>
            <a:r>
              <a:rPr lang="en-US" sz="1600" dirty="0"/>
              <a:t> to exit</a:t>
            </a:r>
          </a:p>
        </p:txBody>
      </p:sp>
      <p:pic>
        <p:nvPicPr>
          <p:cNvPr id="4" name="Picture 3">
            <a:extLst>
              <a:ext uri="{FF2B5EF4-FFF2-40B4-BE49-F238E27FC236}">
                <a16:creationId xmlns:a16="http://schemas.microsoft.com/office/drawing/2014/main" id="{E375A28C-6D98-FA47-8CAF-6FF88074DEB3}"/>
              </a:ext>
            </a:extLst>
          </p:cNvPr>
          <p:cNvPicPr>
            <a:picLocks noChangeAspect="1"/>
          </p:cNvPicPr>
          <p:nvPr/>
        </p:nvPicPr>
        <p:blipFill>
          <a:blip r:embed="rId2"/>
          <a:stretch>
            <a:fillRect/>
          </a:stretch>
        </p:blipFill>
        <p:spPr>
          <a:xfrm>
            <a:off x="4984956" y="3709050"/>
            <a:ext cx="6158802" cy="1200965"/>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525579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C74FB-1F05-A14E-ADAE-AC462A3DB292}"/>
              </a:ext>
            </a:extLst>
          </p:cNvPr>
          <p:cNvSpPr>
            <a:spLocks noGrp="1"/>
          </p:cNvSpPr>
          <p:nvPr>
            <p:ph type="title"/>
          </p:nvPr>
        </p:nvSpPr>
        <p:spPr>
          <a:xfrm>
            <a:off x="1154954" y="973668"/>
            <a:ext cx="8761413" cy="706964"/>
          </a:xfrm>
        </p:spPr>
        <p:txBody>
          <a:bodyPr>
            <a:normAutofit/>
          </a:bodyPr>
          <a:lstStyle/>
          <a:p>
            <a:r>
              <a:rPr lang="en-US" dirty="0"/>
              <a:t>kill</a:t>
            </a:r>
          </a:p>
        </p:txBody>
      </p:sp>
      <p:pic>
        <p:nvPicPr>
          <p:cNvPr id="4" name="Picture 3">
            <a:extLst>
              <a:ext uri="{FF2B5EF4-FFF2-40B4-BE49-F238E27FC236}">
                <a16:creationId xmlns:a16="http://schemas.microsoft.com/office/drawing/2014/main" id="{ED270134-434E-934B-8412-D1E1FCA4BBB0}"/>
              </a:ext>
            </a:extLst>
          </p:cNvPr>
          <p:cNvPicPr>
            <a:picLocks noChangeAspect="1"/>
          </p:cNvPicPr>
          <p:nvPr/>
        </p:nvPicPr>
        <p:blipFill>
          <a:blip r:embed="rId2"/>
          <a:stretch>
            <a:fillRect/>
          </a:stretch>
        </p:blipFill>
        <p:spPr>
          <a:xfrm>
            <a:off x="531535" y="2814360"/>
            <a:ext cx="4651486" cy="872153"/>
          </a:xfrm>
          <a:prstGeom prst="roundRect">
            <a:avLst>
              <a:gd name="adj" fmla="val 0"/>
            </a:avLst>
          </a:prstGeom>
          <a:effectLst/>
        </p:spPr>
      </p:pic>
      <p:pic>
        <p:nvPicPr>
          <p:cNvPr id="5" name="Picture 4">
            <a:extLst>
              <a:ext uri="{FF2B5EF4-FFF2-40B4-BE49-F238E27FC236}">
                <a16:creationId xmlns:a16="http://schemas.microsoft.com/office/drawing/2014/main" id="{584B6FC9-8D65-7445-BC11-E2FC8DDC2643}"/>
              </a:ext>
            </a:extLst>
          </p:cNvPr>
          <p:cNvPicPr>
            <a:picLocks noChangeAspect="1"/>
          </p:cNvPicPr>
          <p:nvPr/>
        </p:nvPicPr>
        <p:blipFill>
          <a:blip r:embed="rId3"/>
          <a:stretch>
            <a:fillRect/>
          </a:stretch>
        </p:blipFill>
        <p:spPr>
          <a:xfrm>
            <a:off x="404014" y="5315852"/>
            <a:ext cx="5546162" cy="568480"/>
          </a:xfrm>
          <a:prstGeom prst="roundRect">
            <a:avLst>
              <a:gd name="adj" fmla="val 1858"/>
            </a:avLst>
          </a:prstGeom>
          <a:effectLst/>
        </p:spPr>
      </p:pic>
      <p:sp>
        <p:nvSpPr>
          <p:cNvPr id="3" name="Content Placeholder 2">
            <a:extLst>
              <a:ext uri="{FF2B5EF4-FFF2-40B4-BE49-F238E27FC236}">
                <a16:creationId xmlns:a16="http://schemas.microsoft.com/office/drawing/2014/main" id="{50778460-6857-FB45-8394-9466E64A81A7}"/>
              </a:ext>
            </a:extLst>
          </p:cNvPr>
          <p:cNvSpPr>
            <a:spLocks noGrp="1"/>
          </p:cNvSpPr>
          <p:nvPr>
            <p:ph idx="1"/>
          </p:nvPr>
        </p:nvSpPr>
        <p:spPr>
          <a:xfrm>
            <a:off x="4641336" y="2603500"/>
            <a:ext cx="6551597" cy="3416300"/>
          </a:xfrm>
        </p:spPr>
        <p:txBody>
          <a:bodyPr anchor="ctr">
            <a:normAutofit/>
          </a:bodyPr>
          <a:lstStyle/>
          <a:p>
            <a:r>
              <a:rPr lang="en-US" dirty="0"/>
              <a:t>Kill a process by passing in it’s Process ID (found using top)</a:t>
            </a:r>
          </a:p>
        </p:txBody>
      </p:sp>
    </p:spTree>
    <p:extLst>
      <p:ext uri="{BB962C8B-B14F-4D97-AF65-F5344CB8AC3E}">
        <p14:creationId xmlns:p14="http://schemas.microsoft.com/office/powerpoint/2010/main" val="2019352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6513643-9E2B-024F-9D93-DECBE7A1B04D}"/>
              </a:ext>
            </a:extLst>
          </p:cNvPr>
          <p:cNvSpPr>
            <a:spLocks noGrp="1"/>
          </p:cNvSpPr>
          <p:nvPr>
            <p:ph type="title"/>
          </p:nvPr>
        </p:nvSpPr>
        <p:spPr>
          <a:xfrm>
            <a:off x="1154955" y="973668"/>
            <a:ext cx="2942210" cy="1020232"/>
          </a:xfrm>
        </p:spPr>
        <p:txBody>
          <a:bodyPr>
            <a:normAutofit/>
          </a:bodyPr>
          <a:lstStyle/>
          <a:p>
            <a:r>
              <a:rPr lang="en-US">
                <a:solidFill>
                  <a:srgbClr val="EBEBEB"/>
                </a:solidFill>
              </a:rPr>
              <a:t>history</a:t>
            </a:r>
          </a:p>
        </p:txBody>
      </p:sp>
      <p:pic>
        <p:nvPicPr>
          <p:cNvPr id="4" name="Picture 3">
            <a:extLst>
              <a:ext uri="{FF2B5EF4-FFF2-40B4-BE49-F238E27FC236}">
                <a16:creationId xmlns:a16="http://schemas.microsoft.com/office/drawing/2014/main" id="{8C07BF24-FBF4-4848-9DF5-BC9D45AD8E2A}"/>
              </a:ext>
            </a:extLst>
          </p:cNvPr>
          <p:cNvPicPr>
            <a:picLocks noChangeAspect="1"/>
          </p:cNvPicPr>
          <p:nvPr/>
        </p:nvPicPr>
        <p:blipFill>
          <a:blip r:embed="rId2"/>
          <a:stretch>
            <a:fillRect/>
          </a:stretch>
        </p:blipFill>
        <p:spPr>
          <a:xfrm>
            <a:off x="5194607" y="1000218"/>
            <a:ext cx="6391533" cy="4857563"/>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2AE554C-5C30-7444-8D71-24395651B33D}"/>
              </a:ext>
            </a:extLst>
          </p:cNvPr>
          <p:cNvSpPr>
            <a:spLocks noGrp="1"/>
          </p:cNvSpPr>
          <p:nvPr>
            <p:ph idx="1"/>
          </p:nvPr>
        </p:nvSpPr>
        <p:spPr>
          <a:xfrm>
            <a:off x="1154955" y="2120900"/>
            <a:ext cx="3133726" cy="3898900"/>
          </a:xfrm>
        </p:spPr>
        <p:txBody>
          <a:bodyPr>
            <a:normAutofit/>
          </a:bodyPr>
          <a:lstStyle/>
          <a:p>
            <a:r>
              <a:rPr lang="en-US">
                <a:solidFill>
                  <a:srgbClr val="FFFFFF"/>
                </a:solidFill>
              </a:rPr>
              <a:t>See your past command history</a:t>
            </a:r>
          </a:p>
          <a:p>
            <a:r>
              <a:rPr lang="en-US">
                <a:solidFill>
                  <a:srgbClr val="FFFFFF"/>
                </a:solidFill>
              </a:rPr>
              <a:t>Useful for knowing what you did on a system</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406267063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4E8D585-1015-704E-94F4-08D8BE0FCD5D}"/>
              </a:ext>
            </a:extLst>
          </p:cNvPr>
          <p:cNvSpPr>
            <a:spLocks noGrp="1"/>
          </p:cNvSpPr>
          <p:nvPr>
            <p:ph type="title"/>
          </p:nvPr>
        </p:nvSpPr>
        <p:spPr>
          <a:xfrm>
            <a:off x="1154955" y="973668"/>
            <a:ext cx="2942210" cy="1020232"/>
          </a:xfrm>
        </p:spPr>
        <p:txBody>
          <a:bodyPr>
            <a:normAutofit/>
          </a:bodyPr>
          <a:lstStyle/>
          <a:p>
            <a:r>
              <a:rPr lang="en-US">
                <a:solidFill>
                  <a:srgbClr val="EBEBEB"/>
                </a:solidFill>
              </a:rPr>
              <a:t>ping</a:t>
            </a:r>
          </a:p>
        </p:txBody>
      </p:sp>
      <p:pic>
        <p:nvPicPr>
          <p:cNvPr id="4" name="Picture 3">
            <a:extLst>
              <a:ext uri="{FF2B5EF4-FFF2-40B4-BE49-F238E27FC236}">
                <a16:creationId xmlns:a16="http://schemas.microsoft.com/office/drawing/2014/main" id="{45BB66C5-F0FE-F24F-9BBF-BD14850F6589}"/>
              </a:ext>
            </a:extLst>
          </p:cNvPr>
          <p:cNvPicPr>
            <a:picLocks noChangeAspect="1"/>
          </p:cNvPicPr>
          <p:nvPr/>
        </p:nvPicPr>
        <p:blipFill>
          <a:blip r:embed="rId2"/>
          <a:stretch>
            <a:fillRect/>
          </a:stretch>
        </p:blipFill>
        <p:spPr>
          <a:xfrm>
            <a:off x="5194607" y="2190640"/>
            <a:ext cx="6391533" cy="2476719"/>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37AE380-D7BF-0B46-91A5-E51233BC24B6}"/>
              </a:ext>
            </a:extLst>
          </p:cNvPr>
          <p:cNvSpPr>
            <a:spLocks noGrp="1"/>
          </p:cNvSpPr>
          <p:nvPr>
            <p:ph idx="1"/>
          </p:nvPr>
        </p:nvSpPr>
        <p:spPr>
          <a:xfrm>
            <a:off x="1154955" y="2120900"/>
            <a:ext cx="3133726" cy="3898900"/>
          </a:xfrm>
        </p:spPr>
        <p:txBody>
          <a:bodyPr>
            <a:normAutofit/>
          </a:bodyPr>
          <a:lstStyle/>
          <a:p>
            <a:r>
              <a:rPr lang="en-US" dirty="0">
                <a:solidFill>
                  <a:srgbClr val="FFFFFF"/>
                </a:solidFill>
              </a:rPr>
              <a:t>Send network packets to check if another system on the network is “alive”</a:t>
            </a:r>
          </a:p>
          <a:p>
            <a:r>
              <a:rPr lang="en-US" dirty="0">
                <a:solidFill>
                  <a:srgbClr val="FFFFFF"/>
                </a:solidFill>
              </a:rPr>
              <a:t>Operates similarly, but not identically to Windows command</a:t>
            </a:r>
          </a:p>
          <a:p>
            <a:pPr lvl="1"/>
            <a:r>
              <a:rPr lang="en-US" dirty="0">
                <a:solidFill>
                  <a:srgbClr val="FFFFFF"/>
                </a:solidFill>
              </a:rPr>
              <a:t>Continues to send packets until it is stopped, by default</a:t>
            </a:r>
          </a:p>
          <a:p>
            <a:pPr marL="0" indent="0">
              <a:buNone/>
            </a:pPr>
            <a:endParaRPr lang="en-US" dirty="0">
              <a:solidFill>
                <a:srgbClr val="FFFFFF"/>
              </a:solidFill>
            </a:endParaRP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3977959252"/>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B22D1-4BC4-6C4F-AA55-A4EA6589988C}"/>
              </a:ext>
            </a:extLst>
          </p:cNvPr>
          <p:cNvSpPr>
            <a:spLocks noGrp="1"/>
          </p:cNvSpPr>
          <p:nvPr>
            <p:ph type="title"/>
          </p:nvPr>
        </p:nvSpPr>
        <p:spPr/>
        <p:txBody>
          <a:bodyPr/>
          <a:lstStyle/>
          <a:p>
            <a:r>
              <a:rPr lang="en-US" dirty="0"/>
              <a:t>Permissions and File Ownership</a:t>
            </a:r>
          </a:p>
        </p:txBody>
      </p:sp>
      <p:sp>
        <p:nvSpPr>
          <p:cNvPr id="3" name="Content Placeholder 2">
            <a:extLst>
              <a:ext uri="{FF2B5EF4-FFF2-40B4-BE49-F238E27FC236}">
                <a16:creationId xmlns:a16="http://schemas.microsoft.com/office/drawing/2014/main" id="{4D786DD3-EB7C-6F43-9DD5-5E613D071B7E}"/>
              </a:ext>
            </a:extLst>
          </p:cNvPr>
          <p:cNvSpPr>
            <a:spLocks noGrp="1"/>
          </p:cNvSpPr>
          <p:nvPr>
            <p:ph idx="1"/>
          </p:nvPr>
        </p:nvSpPr>
        <p:spPr/>
        <p:txBody>
          <a:bodyPr/>
          <a:lstStyle/>
          <a:p>
            <a:r>
              <a:rPr lang="en-US" dirty="0" err="1"/>
              <a:t>chmod</a:t>
            </a:r>
            <a:r>
              <a:rPr lang="en-US" dirty="0"/>
              <a:t> to change file/folder permissions</a:t>
            </a:r>
          </a:p>
          <a:p>
            <a:pPr lvl="1"/>
            <a:r>
              <a:rPr lang="en-US" dirty="0"/>
              <a:t>Specify owner, group, and everyone privileges for read, write, and execute</a:t>
            </a:r>
          </a:p>
          <a:p>
            <a:r>
              <a:rPr lang="en-US" dirty="0" err="1"/>
              <a:t>chown</a:t>
            </a:r>
            <a:r>
              <a:rPr lang="en-US" dirty="0"/>
              <a:t> to change file/folder permissions</a:t>
            </a:r>
          </a:p>
        </p:txBody>
      </p:sp>
    </p:spTree>
    <p:extLst>
      <p:ext uri="{BB962C8B-B14F-4D97-AF65-F5344CB8AC3E}">
        <p14:creationId xmlns:p14="http://schemas.microsoft.com/office/powerpoint/2010/main" val="1700568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3427-BEDA-4347-9089-6984AABA8F62}"/>
              </a:ext>
            </a:extLst>
          </p:cNvPr>
          <p:cNvSpPr>
            <a:spLocks noGrp="1"/>
          </p:cNvSpPr>
          <p:nvPr>
            <p:ph type="title"/>
          </p:nvPr>
        </p:nvSpPr>
        <p:spPr>
          <a:xfrm>
            <a:off x="1141413" y="609600"/>
            <a:ext cx="9905998" cy="1468582"/>
          </a:xfrm>
        </p:spPr>
        <p:txBody>
          <a:bodyPr>
            <a:normAutofit/>
          </a:bodyPr>
          <a:lstStyle/>
          <a:p>
            <a:r>
              <a:rPr lang="en-US" dirty="0"/>
              <a:t>Editing Text In the Terminal</a:t>
            </a:r>
          </a:p>
        </p:txBody>
      </p:sp>
      <p:graphicFrame>
        <p:nvGraphicFramePr>
          <p:cNvPr id="5" name="Content Placeholder 2">
            <a:extLst>
              <a:ext uri="{FF2B5EF4-FFF2-40B4-BE49-F238E27FC236}">
                <a16:creationId xmlns:a16="http://schemas.microsoft.com/office/drawing/2014/main" id="{7C2B6AE6-B96B-46FB-BBC3-22F689E6FD8E}"/>
              </a:ext>
            </a:extLst>
          </p:cNvPr>
          <p:cNvGraphicFramePr>
            <a:graphicFrameLocks noGrp="1"/>
          </p:cNvGraphicFramePr>
          <p:nvPr>
            <p:ph idx="1"/>
            <p:extLst>
              <p:ext uri="{D42A27DB-BD31-4B8C-83A1-F6EECF244321}">
                <p14:modId xmlns:p14="http://schemas.microsoft.com/office/powerpoint/2010/main" val="4154591697"/>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638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13AE-08F9-3047-99A1-D2FDAE37EA3F}"/>
              </a:ext>
            </a:extLst>
          </p:cNvPr>
          <p:cNvSpPr>
            <a:spLocks noGrp="1"/>
          </p:cNvSpPr>
          <p:nvPr>
            <p:ph type="title"/>
          </p:nvPr>
        </p:nvSpPr>
        <p:spPr/>
        <p:txBody>
          <a:bodyPr/>
          <a:lstStyle/>
          <a:p>
            <a:r>
              <a:rPr lang="en-US" dirty="0"/>
              <a:t>SSH: Secure Shell</a:t>
            </a:r>
          </a:p>
        </p:txBody>
      </p:sp>
      <p:sp>
        <p:nvSpPr>
          <p:cNvPr id="3" name="Content Placeholder 2">
            <a:extLst>
              <a:ext uri="{FF2B5EF4-FFF2-40B4-BE49-F238E27FC236}">
                <a16:creationId xmlns:a16="http://schemas.microsoft.com/office/drawing/2014/main" id="{31ED8E12-ED7A-E047-BAEC-BC6628AE8535}"/>
              </a:ext>
            </a:extLst>
          </p:cNvPr>
          <p:cNvSpPr>
            <a:spLocks noGrp="1"/>
          </p:cNvSpPr>
          <p:nvPr>
            <p:ph idx="1"/>
          </p:nvPr>
        </p:nvSpPr>
        <p:spPr/>
        <p:txBody>
          <a:bodyPr/>
          <a:lstStyle/>
          <a:p>
            <a:r>
              <a:rPr lang="en-US" dirty="0"/>
              <a:t>Allows for remote access to another machine’s terminal, connected over the internet</a:t>
            </a:r>
          </a:p>
          <a:p>
            <a:r>
              <a:rPr lang="en-US" dirty="0"/>
              <a:t>When </a:t>
            </a:r>
            <a:r>
              <a:rPr lang="en-US" dirty="0" err="1"/>
              <a:t>SSH’d</a:t>
            </a:r>
            <a:r>
              <a:rPr lang="en-US" dirty="0"/>
              <a:t> into another machine, you can run commands and navigate the command line as if you were sitting in front of the terminal</a:t>
            </a:r>
          </a:p>
          <a:p>
            <a:r>
              <a:rPr lang="en-US" dirty="0"/>
              <a:t>Incredibly useful for interacting with ”headless” machines, and a vital necessity in Linux system administration</a:t>
            </a:r>
          </a:p>
        </p:txBody>
      </p:sp>
    </p:spTree>
    <p:extLst>
      <p:ext uri="{BB962C8B-B14F-4D97-AF65-F5344CB8AC3E}">
        <p14:creationId xmlns:p14="http://schemas.microsoft.com/office/powerpoint/2010/main" val="1323056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3CD6-FA4F-2D44-9FF0-FF30CCD03BB2}"/>
              </a:ext>
            </a:extLst>
          </p:cNvPr>
          <p:cNvSpPr>
            <a:spLocks noGrp="1"/>
          </p:cNvSpPr>
          <p:nvPr>
            <p:ph type="title"/>
          </p:nvPr>
        </p:nvSpPr>
        <p:spPr/>
        <p:txBody>
          <a:bodyPr/>
          <a:lstStyle/>
          <a:p>
            <a:r>
              <a:rPr lang="en-US" dirty="0"/>
              <a:t>Linux Comes in Many Flavors</a:t>
            </a:r>
          </a:p>
        </p:txBody>
      </p:sp>
      <p:sp>
        <p:nvSpPr>
          <p:cNvPr id="3" name="Content Placeholder 2">
            <a:extLst>
              <a:ext uri="{FF2B5EF4-FFF2-40B4-BE49-F238E27FC236}">
                <a16:creationId xmlns:a16="http://schemas.microsoft.com/office/drawing/2014/main" id="{7F5A0B7B-AC03-9D49-BDFF-8010CC7F13EB}"/>
              </a:ext>
            </a:extLst>
          </p:cNvPr>
          <p:cNvSpPr>
            <a:spLocks noGrp="1"/>
          </p:cNvSpPr>
          <p:nvPr>
            <p:ph idx="1"/>
          </p:nvPr>
        </p:nvSpPr>
        <p:spPr/>
        <p:txBody>
          <a:bodyPr/>
          <a:lstStyle/>
          <a:p>
            <a:r>
              <a:rPr lang="en-US" dirty="0"/>
              <a:t>Several common Linux distros:</a:t>
            </a:r>
          </a:p>
          <a:p>
            <a:pPr lvl="1"/>
            <a:r>
              <a:rPr lang="en-US" dirty="0"/>
              <a:t>Ubuntu</a:t>
            </a:r>
          </a:p>
          <a:p>
            <a:pPr lvl="1"/>
            <a:r>
              <a:rPr lang="en-US" dirty="0"/>
              <a:t>Debian</a:t>
            </a:r>
          </a:p>
          <a:p>
            <a:pPr lvl="1"/>
            <a:r>
              <a:rPr lang="en-US" dirty="0" err="1"/>
              <a:t>Redhat</a:t>
            </a:r>
            <a:endParaRPr lang="en-US" dirty="0"/>
          </a:p>
          <a:p>
            <a:pPr lvl="1"/>
            <a:r>
              <a:rPr lang="en-US" dirty="0"/>
              <a:t>Arch</a:t>
            </a:r>
          </a:p>
        </p:txBody>
      </p:sp>
    </p:spTree>
    <p:extLst>
      <p:ext uri="{BB962C8B-B14F-4D97-AF65-F5344CB8AC3E}">
        <p14:creationId xmlns:p14="http://schemas.microsoft.com/office/powerpoint/2010/main" val="3781647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3"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75" name="Freeform: Shape 74">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77"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E57DD182-01BC-5D49-8E19-D96525107AF2}"/>
              </a:ext>
            </a:extLst>
          </p:cNvPr>
          <p:cNvSpPr>
            <a:spLocks noGrp="1"/>
          </p:cNvSpPr>
          <p:nvPr>
            <p:ph type="title"/>
          </p:nvPr>
        </p:nvSpPr>
        <p:spPr>
          <a:xfrm>
            <a:off x="639098" y="629265"/>
            <a:ext cx="5132438" cy="1622322"/>
          </a:xfrm>
        </p:spPr>
        <p:txBody>
          <a:bodyPr>
            <a:normAutofit/>
          </a:bodyPr>
          <a:lstStyle/>
          <a:p>
            <a:pPr>
              <a:lnSpc>
                <a:spcPct val="90000"/>
              </a:lnSpc>
            </a:pPr>
            <a:r>
              <a:rPr lang="en-US" dirty="0">
                <a:solidFill>
                  <a:srgbClr val="EBEBEB"/>
                </a:solidFill>
              </a:rPr>
              <a:t>Distros? I thought Linux Was the Operating system!</a:t>
            </a:r>
          </a:p>
        </p:txBody>
      </p:sp>
      <p:pic>
        <p:nvPicPr>
          <p:cNvPr id="3074" name="Picture 2" descr="Ubuntu logo">
            <a:extLst>
              <a:ext uri="{FF2B5EF4-FFF2-40B4-BE49-F238E27FC236}">
                <a16:creationId xmlns:a16="http://schemas.microsoft.com/office/drawing/2014/main" id="{52706004-602E-5B4E-A046-162264844E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4836" y="1023437"/>
            <a:ext cx="4828707" cy="4828707"/>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BD2E94D-4308-C34D-90C0-8747C58F5271}"/>
              </a:ext>
            </a:extLst>
          </p:cNvPr>
          <p:cNvSpPr>
            <a:spLocks noGrp="1"/>
          </p:cNvSpPr>
          <p:nvPr>
            <p:ph idx="1"/>
          </p:nvPr>
        </p:nvSpPr>
        <p:spPr>
          <a:xfrm>
            <a:off x="639098" y="2418735"/>
            <a:ext cx="5132439" cy="3811742"/>
          </a:xfrm>
        </p:spPr>
        <p:txBody>
          <a:bodyPr anchor="ctr">
            <a:normAutofit/>
          </a:bodyPr>
          <a:lstStyle/>
          <a:p>
            <a:r>
              <a:rPr lang="en-US" dirty="0">
                <a:solidFill>
                  <a:srgbClr val="FFFFFF"/>
                </a:solidFill>
              </a:rPr>
              <a:t>Linux is not the operating system; it is the kernel</a:t>
            </a:r>
          </a:p>
          <a:p>
            <a:r>
              <a:rPr lang="en-US" dirty="0">
                <a:solidFill>
                  <a:srgbClr val="FFFFFF"/>
                </a:solidFill>
              </a:rPr>
              <a:t>A distribution (Distro) is the actual operating system</a:t>
            </a:r>
          </a:p>
          <a:p>
            <a:r>
              <a:rPr lang="en-US" dirty="0">
                <a:solidFill>
                  <a:srgbClr val="FFFFFF"/>
                </a:solidFill>
              </a:rPr>
              <a:t>The </a:t>
            </a:r>
            <a:r>
              <a:rPr lang="en-US" dirty="0" err="1">
                <a:solidFill>
                  <a:srgbClr val="FFFFFF"/>
                </a:solidFill>
              </a:rPr>
              <a:t>defacto</a:t>
            </a:r>
            <a:r>
              <a:rPr lang="en-US" dirty="0">
                <a:solidFill>
                  <a:srgbClr val="FFFFFF"/>
                </a:solidFill>
              </a:rPr>
              <a:t> for newer users is Ubuntu</a:t>
            </a:r>
          </a:p>
        </p:txBody>
      </p:sp>
    </p:spTree>
    <p:extLst>
      <p:ext uri="{BB962C8B-B14F-4D97-AF65-F5344CB8AC3E}">
        <p14:creationId xmlns:p14="http://schemas.microsoft.com/office/powerpoint/2010/main" val="69193340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098" name="Picture 2" descr="Setting up Windows Subsystem for Linux (WSL 2) as a Bootcamp Grad - DEV  Community">
            <a:extLst>
              <a:ext uri="{FF2B5EF4-FFF2-40B4-BE49-F238E27FC236}">
                <a16:creationId xmlns:a16="http://schemas.microsoft.com/office/drawing/2014/main" id="{66A38299-A0F8-C04A-BEBA-DECC8D8967D5}"/>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l="11264" r="14072" b="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89FD3E-0924-C04E-A066-A4D95E6A90CD}"/>
              </a:ext>
            </a:extLst>
          </p:cNvPr>
          <p:cNvSpPr>
            <a:spLocks noGrp="1"/>
          </p:cNvSpPr>
          <p:nvPr>
            <p:ph type="title"/>
          </p:nvPr>
        </p:nvSpPr>
        <p:spPr/>
        <p:txBody>
          <a:bodyPr>
            <a:normAutofit/>
          </a:bodyPr>
          <a:lstStyle/>
          <a:p>
            <a:r>
              <a:rPr lang="en-US" dirty="0"/>
              <a:t>Windows Subsystem for Linux</a:t>
            </a:r>
          </a:p>
        </p:txBody>
      </p:sp>
      <p:sp>
        <p:nvSpPr>
          <p:cNvPr id="3" name="Content Placeholder 2">
            <a:extLst>
              <a:ext uri="{FF2B5EF4-FFF2-40B4-BE49-F238E27FC236}">
                <a16:creationId xmlns:a16="http://schemas.microsoft.com/office/drawing/2014/main" id="{632EEF66-9868-8843-8975-E12203FC4D28}"/>
              </a:ext>
            </a:extLst>
          </p:cNvPr>
          <p:cNvSpPr>
            <a:spLocks noGrp="1"/>
          </p:cNvSpPr>
          <p:nvPr>
            <p:ph idx="1"/>
          </p:nvPr>
        </p:nvSpPr>
        <p:spPr/>
        <p:txBody>
          <a:bodyPr>
            <a:normAutofit/>
          </a:bodyPr>
          <a:lstStyle/>
          <a:p>
            <a:r>
              <a:rPr lang="en-US" dirty="0"/>
              <a:t>Allows running of a Linux kernel from within windows</a:t>
            </a:r>
          </a:p>
          <a:p>
            <a:r>
              <a:rPr lang="en-US" dirty="0"/>
              <a:t>Emulates Windows file system calls in a way that the Linux kernel can understand</a:t>
            </a:r>
          </a:p>
          <a:p>
            <a:r>
              <a:rPr lang="en-US" dirty="0"/>
              <a:t>Not really a fully Virtual Machine, but an incredible tool none the less</a:t>
            </a:r>
          </a:p>
        </p:txBody>
      </p:sp>
    </p:spTree>
    <p:extLst>
      <p:ext uri="{BB962C8B-B14F-4D97-AF65-F5344CB8AC3E}">
        <p14:creationId xmlns:p14="http://schemas.microsoft.com/office/powerpoint/2010/main" val="316325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tting up Windows Subsystem for Linux (WSL 2) as a Bootcamp Grad - DEV  Community">
            <a:extLst>
              <a:ext uri="{FF2B5EF4-FFF2-40B4-BE49-F238E27FC236}">
                <a16:creationId xmlns:a16="http://schemas.microsoft.com/office/drawing/2014/main" id="{66A38299-A0F8-C04A-BEBA-DECC8D8967D5}"/>
              </a:ext>
            </a:extLst>
          </p:cNvPr>
          <p:cNvPicPr>
            <a:picLocks noChangeAspect="1" noChangeArrowheads="1"/>
          </p:cNvPicPr>
          <p:nvPr/>
        </p:nvPicPr>
        <p:blipFill rotWithShape="1">
          <a:blip r:embed="rId2">
            <a:alphaModFix amt="15000"/>
            <a:extLst>
              <a:ext uri="{28A0092B-C50C-407E-A947-70E740481C1C}">
                <a14:useLocalDpi xmlns:a14="http://schemas.microsoft.com/office/drawing/2010/main" val="0"/>
              </a:ext>
            </a:extLst>
          </a:blip>
          <a:srcRect l="11264" r="14072" b="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89FD3E-0924-C04E-A066-A4D95E6A90CD}"/>
              </a:ext>
            </a:extLst>
          </p:cNvPr>
          <p:cNvSpPr>
            <a:spLocks noGrp="1"/>
          </p:cNvSpPr>
          <p:nvPr>
            <p:ph type="title"/>
          </p:nvPr>
        </p:nvSpPr>
        <p:spPr/>
        <p:txBody>
          <a:bodyPr>
            <a:normAutofit/>
          </a:bodyPr>
          <a:lstStyle/>
          <a:p>
            <a:r>
              <a:rPr lang="en-US" dirty="0"/>
              <a:t>Windows Subsystem for Linux Cont.</a:t>
            </a:r>
          </a:p>
        </p:txBody>
      </p:sp>
      <p:sp>
        <p:nvSpPr>
          <p:cNvPr id="3" name="Content Placeholder 2">
            <a:extLst>
              <a:ext uri="{FF2B5EF4-FFF2-40B4-BE49-F238E27FC236}">
                <a16:creationId xmlns:a16="http://schemas.microsoft.com/office/drawing/2014/main" id="{632EEF66-9868-8843-8975-E12203FC4D28}"/>
              </a:ext>
            </a:extLst>
          </p:cNvPr>
          <p:cNvSpPr>
            <a:spLocks noGrp="1"/>
          </p:cNvSpPr>
          <p:nvPr>
            <p:ph idx="1"/>
          </p:nvPr>
        </p:nvSpPr>
        <p:spPr/>
        <p:txBody>
          <a:bodyPr>
            <a:normAutofit/>
          </a:bodyPr>
          <a:lstStyle/>
          <a:p>
            <a:r>
              <a:rPr lang="en-US" dirty="0"/>
              <a:t>Provides the ability to interact with a Linux environment from within the comfort of your Windows OS</a:t>
            </a:r>
          </a:p>
          <a:p>
            <a:r>
              <a:rPr lang="en-US" dirty="0"/>
              <a:t>Supports running Linux GUI apps from within Windows in newer version</a:t>
            </a:r>
          </a:p>
          <a:p>
            <a:r>
              <a:rPr lang="en-US" dirty="0"/>
              <a:t>Docker requires WSL for peak performance on Windows</a:t>
            </a:r>
          </a:p>
        </p:txBody>
      </p:sp>
    </p:spTree>
    <p:extLst>
      <p:ext uri="{BB962C8B-B14F-4D97-AF65-F5344CB8AC3E}">
        <p14:creationId xmlns:p14="http://schemas.microsoft.com/office/powerpoint/2010/main" val="279869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F432E-6DBA-E54B-9C91-3E9448C2081A}"/>
              </a:ext>
            </a:extLst>
          </p:cNvPr>
          <p:cNvSpPr>
            <a:spLocks noGrp="1"/>
          </p:cNvSpPr>
          <p:nvPr>
            <p:ph type="title"/>
          </p:nvPr>
        </p:nvSpPr>
        <p:spPr/>
        <p:txBody>
          <a:bodyPr/>
          <a:lstStyle/>
          <a:p>
            <a:r>
              <a:rPr lang="en-US"/>
              <a:t>Bash</a:t>
            </a:r>
          </a:p>
        </p:txBody>
      </p:sp>
      <p:sp>
        <p:nvSpPr>
          <p:cNvPr id="3" name="Content Placeholder 2">
            <a:extLst>
              <a:ext uri="{FF2B5EF4-FFF2-40B4-BE49-F238E27FC236}">
                <a16:creationId xmlns:a16="http://schemas.microsoft.com/office/drawing/2014/main" id="{357BAF6E-5C44-474D-B291-02BE8E2CFE66}"/>
              </a:ext>
            </a:extLst>
          </p:cNvPr>
          <p:cNvSpPr>
            <a:spLocks noGrp="1"/>
          </p:cNvSpPr>
          <p:nvPr>
            <p:ph idx="1"/>
          </p:nvPr>
        </p:nvSpPr>
        <p:spPr/>
        <p:txBody>
          <a:bodyPr/>
          <a:lstStyle/>
          <a:p>
            <a:r>
              <a:rPr lang="en-US" dirty="0"/>
              <a:t>“Born Again Shell”</a:t>
            </a:r>
          </a:p>
          <a:p>
            <a:r>
              <a:rPr lang="en-US" dirty="0"/>
              <a:t>An improved version of SH, now the default on most Distros, as well as the default in MacOS</a:t>
            </a:r>
          </a:p>
          <a:p>
            <a:r>
              <a:rPr lang="en-US" dirty="0"/>
              <a:t>Serves as a command language interpreter for the OS</a:t>
            </a:r>
          </a:p>
          <a:p>
            <a:r>
              <a:rPr lang="en-US" dirty="0"/>
              <a:t>What we commonly see, and think of as a “terminal” in a Linux environment</a:t>
            </a:r>
          </a:p>
          <a:p>
            <a:pPr marL="0" indent="0">
              <a:buNone/>
            </a:pPr>
            <a:endParaRPr lang="en-US" dirty="0"/>
          </a:p>
        </p:txBody>
      </p:sp>
    </p:spTree>
    <p:extLst>
      <p:ext uri="{BB962C8B-B14F-4D97-AF65-F5344CB8AC3E}">
        <p14:creationId xmlns:p14="http://schemas.microsoft.com/office/powerpoint/2010/main" val="250641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CC66-ACD8-1246-B0BA-369A6D9FF011}"/>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a:solidFill>
                  <a:srgbClr val="EBEBEB"/>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Linux File Structure</a:t>
            </a:r>
          </a:p>
        </p:txBody>
      </p:sp>
      <p:sp>
        <p:nvSpPr>
          <p:cNvPr id="3" name="TextBox 2">
            <a:extLst>
              <a:ext uri="{FF2B5EF4-FFF2-40B4-BE49-F238E27FC236}">
                <a16:creationId xmlns:a16="http://schemas.microsoft.com/office/drawing/2014/main" id="{A180AE79-21AA-284B-9A5D-0ADE895A6BC0}"/>
              </a:ext>
            </a:extLst>
          </p:cNvPr>
          <p:cNvSpPr txBox="1"/>
          <p:nvPr/>
        </p:nvSpPr>
        <p:spPr>
          <a:xfrm>
            <a:off x="1154955" y="2603500"/>
            <a:ext cx="3481054" cy="3416300"/>
          </a:xfrm>
          <a:prstGeom prst="rect">
            <a:avLst/>
          </a:prstGeom>
        </p:spPr>
        <p:txBody>
          <a:bodyPr vert="horz" lIns="91440" tIns="45720" rIns="91440" bIns="45720" rtlCol="0" anchor="ctr">
            <a:normAutofit fontScale="92500" lnSpcReduction="10000"/>
          </a:bodyPr>
          <a:lstStyle/>
          <a:p>
            <a:pPr>
              <a:spcBef>
                <a:spcPts val="1000"/>
              </a:spcBef>
              <a:buClr>
                <a:schemeClr val="accent1"/>
              </a:buClr>
              <a:buSzPct val="80000"/>
              <a:buFont typeface="Wingdings 3" charset="2"/>
              <a:buChar char=""/>
            </a:pPr>
            <a:r>
              <a:rPr lang="en-US" sz="1400" dirty="0">
                <a:solidFill>
                  <a:schemeClr val="tx1">
                    <a:lumMod val="75000"/>
                    <a:lumOff val="25000"/>
                  </a:schemeClr>
                </a:solidFill>
              </a:rPr>
              <a:t>/ - The root directory of the whole computer</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/bin – essential binaries for all users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/dev – Essential device files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a:t>
            </a:r>
            <a:r>
              <a:rPr lang="en-US" sz="1400" dirty="0" err="1">
                <a:solidFill>
                  <a:schemeClr val="tx1">
                    <a:lumMod val="75000"/>
                    <a:lumOff val="25000"/>
                  </a:schemeClr>
                </a:solidFill>
              </a:rPr>
              <a:t>etc</a:t>
            </a:r>
            <a:r>
              <a:rPr lang="en-US" sz="1400" dirty="0">
                <a:solidFill>
                  <a:schemeClr val="tx1">
                    <a:lumMod val="75000"/>
                    <a:lumOff val="25000"/>
                  </a:schemeClr>
                </a:solidFill>
              </a:rPr>
              <a:t> – Host specific system wide settings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 home user’s home directories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/lib – libraries for essential binaries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a:t>
            </a:r>
            <a:r>
              <a:rPr lang="en-US" sz="1400" dirty="0" err="1">
                <a:solidFill>
                  <a:schemeClr val="tx1">
                    <a:lumMod val="75000"/>
                    <a:lumOff val="25000"/>
                  </a:schemeClr>
                </a:solidFill>
              </a:rPr>
              <a:t>sbin</a:t>
            </a:r>
            <a:r>
              <a:rPr lang="en-US" sz="1400" dirty="0">
                <a:solidFill>
                  <a:schemeClr val="tx1">
                    <a:lumMod val="75000"/>
                    <a:lumOff val="25000"/>
                  </a:schemeClr>
                </a:solidFill>
              </a:rPr>
              <a:t> – contains system essential binaries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a:t>
            </a:r>
            <a:r>
              <a:rPr lang="en-US" sz="1400" dirty="0" err="1">
                <a:solidFill>
                  <a:schemeClr val="tx1">
                    <a:lumMod val="75000"/>
                    <a:lumOff val="25000"/>
                  </a:schemeClr>
                </a:solidFill>
              </a:rPr>
              <a:t>tmp</a:t>
            </a:r>
            <a:r>
              <a:rPr lang="en-US" sz="1400" dirty="0">
                <a:solidFill>
                  <a:schemeClr val="tx1">
                    <a:lumMod val="75000"/>
                    <a:lumOff val="25000"/>
                  </a:schemeClr>
                </a:solidFill>
              </a:rPr>
              <a:t> – temporary files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a:t>
            </a:r>
            <a:r>
              <a:rPr lang="en-US" sz="1400" dirty="0" err="1">
                <a:solidFill>
                  <a:schemeClr val="tx1">
                    <a:lumMod val="75000"/>
                    <a:lumOff val="25000"/>
                  </a:schemeClr>
                </a:solidFill>
              </a:rPr>
              <a:t>usr</a:t>
            </a:r>
            <a:r>
              <a:rPr lang="en-US" sz="1400" dirty="0">
                <a:solidFill>
                  <a:schemeClr val="tx1">
                    <a:lumMod val="75000"/>
                    <a:lumOff val="25000"/>
                  </a:schemeClr>
                </a:solidFill>
              </a:rPr>
              <a:t> – contains the majority of </a:t>
            </a:r>
            <a:r>
              <a:rPr lang="en-US" sz="1400" dirty="0" err="1">
                <a:solidFill>
                  <a:schemeClr val="tx1">
                    <a:lumMod val="75000"/>
                    <a:lumOff val="25000"/>
                  </a:schemeClr>
                </a:solidFill>
              </a:rPr>
              <a:t>mutli</a:t>
            </a:r>
            <a:r>
              <a:rPr lang="en-US" sz="1400" dirty="0">
                <a:solidFill>
                  <a:schemeClr val="tx1">
                    <a:lumMod val="75000"/>
                    <a:lumOff val="25000"/>
                  </a:schemeClr>
                </a:solidFill>
              </a:rPr>
              <a:t> user programs, most software installed here </a:t>
            </a:r>
          </a:p>
        </p:txBody>
      </p:sp>
      <p:pic>
        <p:nvPicPr>
          <p:cNvPr id="1026" name="Picture 2" descr="Linux Directory Structure Explained for Beginners">
            <a:extLst>
              <a:ext uri="{FF2B5EF4-FFF2-40B4-BE49-F238E27FC236}">
                <a16:creationId xmlns:a16="http://schemas.microsoft.com/office/drawing/2014/main" id="{527A6DC0-F834-2044-BB0D-71FE1691F1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97194" y="2775951"/>
            <a:ext cx="6134326" cy="3067163"/>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9878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{AF06D11A-CB8C-E241-A3AB-F8A8B2A2E136}tf10001076</Template>
  <TotalTime>2396</TotalTime>
  <Words>1151</Words>
  <Application>Microsoft Macintosh PowerPoint</Application>
  <PresentationFormat>Widescreen</PresentationFormat>
  <Paragraphs>139</Paragraphs>
  <Slides>38</Slides>
  <Notes>3</Notes>
  <HiddenSlides>26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Wingdings 3</vt:lpstr>
      <vt:lpstr>Ion Boardroom</vt:lpstr>
      <vt:lpstr>The Missing Semester of your CS Education</vt:lpstr>
      <vt:lpstr>What Is Linux? </vt:lpstr>
      <vt:lpstr>Why do we want to use it?</vt:lpstr>
      <vt:lpstr>Linux Comes in Many Flavors</vt:lpstr>
      <vt:lpstr>Distros? I thought Linux Was the Operating system!</vt:lpstr>
      <vt:lpstr>Windows Subsystem for Linux</vt:lpstr>
      <vt:lpstr>Windows Subsystem for Linux Cont.</vt:lpstr>
      <vt:lpstr>Bash</vt:lpstr>
      <vt:lpstr>The Linux File Structure</vt:lpstr>
      <vt:lpstr>pwd</vt:lpstr>
      <vt:lpstr>man</vt:lpstr>
      <vt:lpstr>ls </vt:lpstr>
      <vt:lpstr>cd </vt:lpstr>
      <vt:lpstr>mkdir</vt:lpstr>
      <vt:lpstr>touch</vt:lpstr>
      <vt:lpstr>mv</vt:lpstr>
      <vt:lpstr>cp</vt:lpstr>
      <vt:lpstr>rm</vt:lpstr>
      <vt:lpstr>rmdir</vt:lpstr>
      <vt:lpstr>cat</vt:lpstr>
      <vt:lpstr>head and tail</vt:lpstr>
      <vt:lpstr>grep</vt:lpstr>
      <vt:lpstr>Pipes</vt:lpstr>
      <vt:lpstr>find</vt:lpstr>
      <vt:lpstr>du</vt:lpstr>
      <vt:lpstr>echo and I/O redirection</vt:lpstr>
      <vt:lpstr>sudo</vt:lpstr>
      <vt:lpstr>Package Managers</vt:lpstr>
      <vt:lpstr>zip and unzip</vt:lpstr>
      <vt:lpstr>wget</vt:lpstr>
      <vt:lpstr>tar</vt:lpstr>
      <vt:lpstr>top</vt:lpstr>
      <vt:lpstr>kill</vt:lpstr>
      <vt:lpstr>history</vt:lpstr>
      <vt:lpstr>ping</vt:lpstr>
      <vt:lpstr>Permissions and File Ownership</vt:lpstr>
      <vt:lpstr>Editing Text In the Terminal</vt:lpstr>
      <vt:lpstr>SSH: Secure Shell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Missing semester of your CS Education</dc:title>
  <dc:creator>Nicholas E Cleary</dc:creator>
  <cp:lastModifiedBy>Nick Cleary</cp:lastModifiedBy>
  <cp:revision>90</cp:revision>
  <dcterms:created xsi:type="dcterms:W3CDTF">2021-12-17T21:34:52Z</dcterms:created>
  <dcterms:modified xsi:type="dcterms:W3CDTF">2021-12-20T18:02:12Z</dcterms:modified>
</cp:coreProperties>
</file>